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emf" ContentType="image/x-emf"/>
  <Default Extension="rels" ContentType="application/vnd.openxmlformats-package.relationships+xml"/>
  <Default Extension="bin" ContentType="application/vnd.openxmlformats-officedocument.oleObject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940675A-B579-460E-94D1-54222C63F5DA}">
  <a:tblStyle styleId="{5940675A-B579-460E-94D1-54222C63F5DA}" styleName="Нет стиля, сетка таблицы">
    <a:wholeTbl>
      <a:tcTxStyle>
        <a:fontRef idx="minor">
          <a:srgbClr val="000000"/>
        </a:fontRef>
        <a:schemeClr val="tx1"/>
      </a:tcTxStyle>
      <a:tcStyle>
        <a:tcBdr>
          <a:left>
            <a:ln w="12700">
              <a:solidFill>
                <a:schemeClr val="tx1"/>
              </a:solidFill>
            </a:ln>
          </a:left>
          <a:right>
            <a:ln w="12700">
              <a:solidFill>
                <a:schemeClr val="tx1"/>
              </a:solidFill>
            </a:ln>
          </a:right>
          <a:top>
            <a:ln w="12700">
              <a:solidFill>
                <a:schemeClr val="tx1"/>
              </a:solidFill>
            </a:ln>
          </a:top>
          <a:bottom>
            <a:ln w="12700">
              <a:solidFill>
                <a:schemeClr val="tx1"/>
              </a:solidFill>
            </a:ln>
          </a:bottom>
          <a:insideH>
            <a:ln w="12700">
              <a:solidFill>
                <a:schemeClr val="tx1"/>
              </a:solidFill>
            </a:ln>
          </a:insideH>
          <a:insideV>
            <a:ln w="12700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Style>
        <a:tcBdr/>
      </a:tcStyle>
    </a:lastRow>
    <a:seCell>
      <a:tcStyle>
        <a:tcBdr/>
      </a:tcStyle>
    </a:seCell>
    <a:swCell>
      <a:tcStyle>
        <a:tcBdr/>
      </a:tcStyle>
    </a:swCell>
    <a:firstRow>
      <a:tcStyle>
        <a:tcBdr/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77" d="100"/>
          <a:sy n="77" d="100"/>
        </p:scale>
        <p:origin x="883" y="43"/>
      </p:cViewPr>
      <p:guideLst>
        <p:guide pos="2160" orient="horz"/>
        <p:guide pos="3840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presProps" Target="presProps.xml" /><Relationship Id="rId11" Type="http://schemas.openxmlformats.org/officeDocument/2006/relationships/tableStyles" Target="tableStyles.xml" /><Relationship Id="rId12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EditPoints="1"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EditPoints="1"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EditPoints="1"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7396343-003C-4C77-97A9-CB82CCE41207}" type="datetime1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EditPoints="1"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EditPoints="1"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A55927-8A4C-2C49-90A3-CC1EDAFCA48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EditPoints="1"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EditPoints="1"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EditPoints="1"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6147F9A8-CA97-4A62-9470-8C38E45BEC22}" type="datetime1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EditPoints="1"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EditPoints="1"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A55927-8A4C-2C49-90A3-CC1EDAFCA48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EditPoints="1"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EditPoints="1"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EditPoints="1"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7312E79-95E6-41D9-AD07-964D731538B9}" type="datetime1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EditPoints="1"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EditPoints="1"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A55927-8A4C-2C49-90A3-CC1EDAFCA48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EditPoints="1"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EditPoints="1"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EditPoints="1"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726BFEE6-8D45-4444-B245-D5D64A5BCAE9}" type="datetime1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EditPoints="1"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EditPoints="1"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A55927-8A4C-2C49-90A3-CC1EDAFCA48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EditPoints="1"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EditPoints="1"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EditPoints="1"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958C2E1-30B4-4E75-9F89-2CC757075F4C}" type="datetime1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EditPoints="1"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EditPoints="1"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A55927-8A4C-2C49-90A3-CC1EDAFCA48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EditPoints="1"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EditPoints="1"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EditPoints="1"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EditPoints="1"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9CAE14-F1AB-4BDD-BC21-F60FFD0B4C97}" type="datetime1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EditPoints="1"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EditPoints="1"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A55927-8A4C-2C49-90A3-CC1EDAFCA48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EditPoints="1"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EditPoints="1"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EditPoints="1"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EditPoints="1"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EditPoints="1"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EditPoints="1"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70377D9-3BC7-4B12-B7F8-AF68885159FF}" type="datetime1">
              <a:rPr lang="ru-RU"/>
              <a:t/>
            </a:fld>
            <a:endParaRPr lang="ru-RU"/>
          </a:p>
        </p:txBody>
      </p:sp>
      <p:sp>
        <p:nvSpPr>
          <p:cNvPr id="8" name="Нижний колонтитул 7"/>
          <p:cNvSpPr>
            <a:spLocks noEditPoints="1"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EditPoints="1"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A55927-8A4C-2C49-90A3-CC1EDAFCA48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EditPoints="1"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EditPoints="1"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1DD7A4E-D972-4F95-92FC-23280016C6A9}" type="datetime1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EditPoints="1"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EditPoints="1"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A55927-8A4C-2C49-90A3-CC1EDAFCA48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EditPoints="1"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7F1B74C-D2F0-4955-B540-5A172BA6DBDD}" type="datetime1">
              <a:rPr lang="ru-RU"/>
              <a:t/>
            </a:fld>
            <a:endParaRPr lang="ru-RU"/>
          </a:p>
        </p:txBody>
      </p:sp>
      <p:sp>
        <p:nvSpPr>
          <p:cNvPr id="3" name="Нижний колонтитул 2"/>
          <p:cNvSpPr>
            <a:spLocks noEditPoints="1"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EditPoints="1"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A55927-8A4C-2C49-90A3-CC1EDAFCA48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EditPoints="1"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EditPoints="1"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EditPoints="1"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EditPoints="1"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74F035B3-C8EC-4BD5-88EF-87735526BD9F}" type="datetime1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EditPoints="1"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EditPoints="1"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A55927-8A4C-2C49-90A3-CC1EDAFCA48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EditPoints="1"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/>
          <p:cNvSpPr>
            <a:spLocks noEditPoints="1"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endParaRPr lang="ru-RU"/>
          </a:p>
        </p:txBody>
      </p:sp>
      <p:sp>
        <p:nvSpPr>
          <p:cNvPr id="4" name="Текст 3"/>
          <p:cNvSpPr>
            <a:spLocks noEditPoints="1"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EditPoints="1"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37E0752-0FFE-4512-BE63-D035E532F9B1}" type="datetime1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EditPoints="1"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EditPoints="1"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A55927-8A4C-2C49-90A3-CC1EDAFCA48D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EditPoints="1"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EditPoints="1"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EditPoints="1"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8EE84F2-EF4C-4DD0-9F41-2D66ED76B208}" type="datetime1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EditPoints="1"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EditPoints="1"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AA55927-8A4C-2C49-90A3-CC1EDAFCA48D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1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jp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2.png"/><Relationship Id="rId6" Type="http://schemas.openxmlformats.org/officeDocument/2006/relationships/image" Target="../media/image14.png"/><Relationship Id="rId7" Type="http://schemas.openxmlformats.org/officeDocument/2006/relationships/hyperlink" Target="mailto:elena.sevostjanova2012@yandex.ru" TargetMode="External"/><Relationship Id="rId8" Type="http://schemas.openxmlformats.org/officeDocument/2006/relationships/hyperlink" Target="mailto:kakuschinatatjana@mail.ru" TargetMode="External"/><Relationship Id="rId9" Type="http://schemas.openxmlformats.org/officeDocument/2006/relationships/hyperlink" Target="mailto:elenarus14@mail.ru" TargetMode="Externa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2.png"/><Relationship Id="rId6" Type="http://schemas.openxmlformats.org/officeDocument/2006/relationships/image" Target="../media/image14.png"/><Relationship Id="rId7" Type="http://schemas.openxmlformats.org/officeDocument/2006/relationships/hyperlink" Target="mailto:elena.sevostjanova2012@yandex.ru" TargetMode="External"/><Relationship Id="rId8" Type="http://schemas.openxmlformats.org/officeDocument/2006/relationships/hyperlink" Target="mailto:kakuschinatatjana@mail.ru" TargetMode="External"/><Relationship Id="rId9" Type="http://schemas.openxmlformats.org/officeDocument/2006/relationships/hyperlink" Target="mailto:elenarus14@mail.ru" TargetMode="Externa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8.png"/><Relationship Id="rId5" Type="http://schemas.openxmlformats.org/officeDocument/2006/relationships/image" Target="../media/image2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21.emf"/><Relationship Id="rId9" Type="http://schemas.openxmlformats.org/officeDocument/2006/relationships/oleObject" Target="../embeddings/oleObject1.bin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8.png"/><Relationship Id="rId5" Type="http://schemas.openxmlformats.org/officeDocument/2006/relationships/image" Target="../media/image2.png"/><Relationship Id="rId6" Type="http://schemas.openxmlformats.org/officeDocument/2006/relationships/image" Target="../media/image22.png"/><Relationship Id="rId7" Type="http://schemas.openxmlformats.org/officeDocument/2006/relationships/image" Target="../media/image23.emf"/><Relationship Id="rId8" Type="http://schemas.openxmlformats.org/officeDocument/2006/relationships/oleObject" Target="../embeddings/oleObject2.bin"/><Relationship Id="rId9" Type="http://schemas.openxmlformats.org/officeDocument/2006/relationships/image" Target="../media/image24.emf"/><Relationship Id="rId10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855849" y="0"/>
            <a:ext cx="5341435" cy="16091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-277844" y="0"/>
            <a:ext cx="4480913" cy="224300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 bwMode="auto">
          <a:xfrm>
            <a:off x="3044858" y="2422689"/>
            <a:ext cx="7937369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>
                <a:solidFill>
                  <a:srgbClr val="002060"/>
                </a:solidFill>
                <a:latin typeface="Arial Black"/>
                <a:cs typeface="Wix Madefor Display ExtraBold"/>
              </a:rPr>
              <a:t>Коробочное решение </a:t>
            </a:r>
            <a:endParaRPr/>
          </a:p>
          <a:p>
            <a:pPr>
              <a:defRPr/>
            </a:pPr>
            <a:r>
              <a:rPr lang="ru-RU" sz="2800">
                <a:solidFill>
                  <a:srgbClr val="002060"/>
                </a:solidFill>
                <a:latin typeface="Arial Black"/>
                <a:cs typeface="Times New Roman"/>
              </a:rPr>
              <a:t>«Организация</a:t>
            </a:r>
            <a:r>
              <a:rPr lang="ru-RU" sz="2800" spc="875">
                <a:solidFill>
                  <a:srgbClr val="002060"/>
                </a:solidFill>
                <a:latin typeface="Arial Black"/>
                <a:cs typeface="Times New Roman"/>
              </a:rPr>
              <a:t> </a:t>
            </a:r>
            <a:r>
              <a:rPr lang="ru-RU" sz="2800">
                <a:solidFill>
                  <a:srgbClr val="002060"/>
                </a:solidFill>
                <a:latin typeface="Arial Black"/>
                <a:cs typeface="Times New Roman"/>
              </a:rPr>
              <a:t>питания</a:t>
            </a:r>
            <a:r>
              <a:rPr lang="ru-RU" sz="2800" spc="-30">
                <a:solidFill>
                  <a:srgbClr val="002060"/>
                </a:solidFill>
                <a:latin typeface="Arial Black"/>
                <a:cs typeface="Times New Roman"/>
              </a:rPr>
              <a:t> обучающихся</a:t>
            </a:r>
            <a:r>
              <a:rPr lang="ru-RU" sz="2800" spc="-50">
                <a:solidFill>
                  <a:srgbClr val="002060"/>
                </a:solidFill>
                <a:latin typeface="Arial Black"/>
                <a:cs typeface="Times New Roman"/>
              </a:rPr>
              <a:t> </a:t>
            </a:r>
            <a:br>
              <a:rPr lang="ru-RU" sz="2800" spc="-50">
                <a:solidFill>
                  <a:srgbClr val="002060"/>
                </a:solidFill>
                <a:latin typeface="Arial Black"/>
                <a:cs typeface="Times New Roman"/>
              </a:rPr>
            </a:br>
            <a:r>
              <a:rPr lang="ru-RU" sz="2800">
                <a:solidFill>
                  <a:srgbClr val="002060"/>
                </a:solidFill>
                <a:latin typeface="Arial Black"/>
                <a:cs typeface="Times New Roman"/>
              </a:rPr>
              <a:t>МБОУ</a:t>
            </a:r>
            <a:r>
              <a:rPr lang="ru-RU" sz="2800" spc="-85">
                <a:solidFill>
                  <a:srgbClr val="002060"/>
                </a:solidFill>
                <a:latin typeface="Arial Black"/>
                <a:cs typeface="Times New Roman"/>
              </a:rPr>
              <a:t> </a:t>
            </a:r>
            <a:r>
              <a:rPr lang="ru-RU" sz="2800">
                <a:solidFill>
                  <a:srgbClr val="002060"/>
                </a:solidFill>
                <a:latin typeface="Arial Black"/>
                <a:cs typeface="Times New Roman"/>
              </a:rPr>
              <a:t>СОШ</a:t>
            </a:r>
            <a:r>
              <a:rPr lang="ru-RU" sz="2800" spc="-80">
                <a:solidFill>
                  <a:srgbClr val="002060"/>
                </a:solidFill>
                <a:latin typeface="Arial Black"/>
                <a:cs typeface="Times New Roman"/>
              </a:rPr>
              <a:t> </a:t>
            </a:r>
            <a:r>
              <a:rPr lang="ru-RU" sz="2800">
                <a:solidFill>
                  <a:srgbClr val="002060"/>
                </a:solidFill>
                <a:latin typeface="Arial Black"/>
                <a:cs typeface="Times New Roman"/>
              </a:rPr>
              <a:t>с.</a:t>
            </a:r>
            <a:r>
              <a:rPr lang="ru-RU" sz="2800" spc="-60">
                <a:solidFill>
                  <a:srgbClr val="002060"/>
                </a:solidFill>
                <a:latin typeface="Arial Black"/>
                <a:cs typeface="Times New Roman"/>
              </a:rPr>
              <a:t> </a:t>
            </a:r>
            <a:r>
              <a:rPr lang="ru-RU" sz="2800" spc="-10">
                <a:solidFill>
                  <a:srgbClr val="002060"/>
                </a:solidFill>
                <a:latin typeface="Arial Black"/>
                <a:cs typeface="Times New Roman"/>
              </a:rPr>
              <a:t>Тербуны</a:t>
            </a:r>
            <a:br>
              <a:rPr lang="ru-RU" sz="2800">
                <a:solidFill>
                  <a:srgbClr val="002060"/>
                </a:solidFill>
                <a:latin typeface="Arial Black"/>
                <a:cs typeface="Times New Roman"/>
              </a:rPr>
            </a:br>
            <a:r>
              <a:rPr lang="ru-RU" sz="2800" spc="-20">
                <a:solidFill>
                  <a:srgbClr val="002060"/>
                </a:solidFill>
                <a:latin typeface="Arial Black"/>
                <a:cs typeface="Times New Roman"/>
              </a:rPr>
              <a:t>Тербунского</a:t>
            </a:r>
            <a:r>
              <a:rPr lang="ru-RU" sz="2800" spc="-145">
                <a:solidFill>
                  <a:srgbClr val="002060"/>
                </a:solidFill>
                <a:latin typeface="Arial Black"/>
                <a:cs typeface="Times New Roman"/>
              </a:rPr>
              <a:t> </a:t>
            </a:r>
            <a:r>
              <a:rPr lang="ru-RU" sz="2800" spc="-10">
                <a:solidFill>
                  <a:srgbClr val="002060"/>
                </a:solidFill>
                <a:latin typeface="Arial Black"/>
                <a:cs typeface="Times New Roman"/>
              </a:rPr>
              <a:t>муниципального </a:t>
            </a:r>
            <a:r>
              <a:rPr lang="ru-RU" sz="2800">
                <a:solidFill>
                  <a:srgbClr val="002060"/>
                </a:solidFill>
                <a:latin typeface="Arial Black"/>
                <a:cs typeface="Times New Roman"/>
              </a:rPr>
              <a:t>района</a:t>
            </a:r>
            <a:r>
              <a:rPr lang="ru-RU" sz="2800" spc="-95">
                <a:solidFill>
                  <a:srgbClr val="002060"/>
                </a:solidFill>
                <a:latin typeface="Arial Black"/>
                <a:cs typeface="Times New Roman"/>
              </a:rPr>
              <a:t> </a:t>
            </a:r>
            <a:r>
              <a:rPr lang="ru-RU" sz="2800">
                <a:solidFill>
                  <a:srgbClr val="002060"/>
                </a:solidFill>
                <a:latin typeface="Arial Black"/>
                <a:cs typeface="Times New Roman"/>
              </a:rPr>
              <a:t>Липецкой</a:t>
            </a:r>
            <a:r>
              <a:rPr lang="ru-RU" sz="2800" spc="-60">
                <a:solidFill>
                  <a:srgbClr val="002060"/>
                </a:solidFill>
                <a:latin typeface="Arial Black"/>
                <a:cs typeface="Times New Roman"/>
              </a:rPr>
              <a:t> </a:t>
            </a:r>
            <a:r>
              <a:rPr lang="ru-RU" sz="2800" spc="-10">
                <a:solidFill>
                  <a:srgbClr val="002060"/>
                </a:solidFill>
                <a:latin typeface="Arial Black"/>
                <a:cs typeface="Times New Roman"/>
              </a:rPr>
              <a:t>области»</a:t>
            </a:r>
            <a:endParaRPr/>
          </a:p>
          <a:p>
            <a:pPr>
              <a:defRPr/>
            </a:pPr>
            <a:endParaRPr lang="ru-RU" sz="3600">
              <a:solidFill>
                <a:srgbClr val="3F4059"/>
              </a:solidFill>
              <a:latin typeface="Arial Black"/>
              <a:cs typeface="Wix Madefor Display ExtraBold"/>
            </a:endParaRPr>
          </a:p>
          <a:p>
            <a:pPr>
              <a:defRPr/>
            </a:pPr>
            <a:endParaRPr lang="ru-RU" sz="3600">
              <a:solidFill>
                <a:srgbClr val="3F4059"/>
              </a:solidFill>
              <a:latin typeface="Arial Black"/>
              <a:cs typeface="Wix Madefor Display ExtraBold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2700000">
            <a:off x="10243176" y="4059970"/>
            <a:ext cx="2857500" cy="28575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rot="2700000">
            <a:off x="7895856" y="5445544"/>
            <a:ext cx="2857500" cy="28575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10065633" y="471635"/>
            <a:ext cx="622300" cy="7747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6092917" y="664558"/>
            <a:ext cx="736600" cy="6477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7167636" y="851377"/>
            <a:ext cx="1364604" cy="38988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266061" y="2450969"/>
            <a:ext cx="2411151" cy="17816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 bwMode="auto">
          <a:xfrm>
            <a:off x="3230471" y="5488720"/>
            <a:ext cx="4686458" cy="1083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br>
              <a:rPr lang="ru-RU" sz="3600">
                <a:latin typeface="Arial Black"/>
              </a:rPr>
            </a:br>
            <a:r>
              <a:rPr lang="ru-RU" sz="2800">
                <a:solidFill>
                  <a:srgbClr val="B7380C"/>
                </a:solidFill>
                <a:latin typeface="Arial Black"/>
              </a:rPr>
              <a:t>2025 г.</a:t>
            </a:r>
            <a:endParaRPr lang="ru-RU" sz="2800">
              <a:solidFill>
                <a:srgbClr val="B7380C"/>
              </a:solidFill>
              <a:latin typeface="Arial Black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/>
          <a:srcRect l="0" t="0" r="43579" b="0"/>
          <a:stretch/>
        </p:blipFill>
        <p:spPr bwMode="auto">
          <a:xfrm>
            <a:off x="8716260" y="598456"/>
            <a:ext cx="908075" cy="755970"/>
          </a:xfrm>
          <a:prstGeom prst="rect">
            <a:avLst/>
          </a:prstGeom>
        </p:spPr>
      </p:pic>
      <p:sp>
        <p:nvSpPr>
          <p:cNvPr id="22" name="Текст. поле 21"/>
          <p:cNvSpPr txBox="1"/>
          <p:nvPr/>
        </p:nvSpPr>
        <p:spPr bwMode="auto">
          <a:xfrm>
            <a:off x="6092917" y="1680060"/>
            <a:ext cx="72090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rgbClr val="64CAF0"/>
                </a:solidFill>
                <a:latin typeface="Arial Black"/>
                <a:cs typeface="Times New Roman"/>
              </a:rPr>
              <a:t>Проект «Бережная </a:t>
            </a:r>
            <a:r>
              <a:rPr lang="ru-RU" sz="2400">
                <a:solidFill>
                  <a:srgbClr val="64CAF0"/>
                </a:solidFill>
                <a:latin typeface="Arial Black"/>
                <a:cs typeface="Times New Roman"/>
              </a:rPr>
              <a:t>школа»</a:t>
            </a:r>
            <a:endParaRPr lang="en-US" sz="3600">
              <a:solidFill>
                <a:srgbClr val="64CAF0"/>
              </a:solidFill>
              <a:latin typeface="Arial Black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1"/>
          <a:stretch/>
        </p:blipFill>
        <p:spPr bwMode="auto">
          <a:xfrm>
            <a:off x="11133925" y="176692"/>
            <a:ext cx="635915" cy="11355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819978" y="4400550"/>
            <a:ext cx="3429000" cy="3429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324271" y="1714501"/>
            <a:ext cx="3428999" cy="342899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581976" y="2686050"/>
            <a:ext cx="3429000" cy="3429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16199999" flipV="1">
            <a:off x="1521140" y="4237239"/>
            <a:ext cx="1370854" cy="44166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-254723" y="47022"/>
            <a:ext cx="4480913" cy="22430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rot="16199999">
            <a:off x="1868088" y="2754273"/>
            <a:ext cx="719870" cy="36034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 bwMode="auto">
          <a:xfrm>
            <a:off x="329317" y="1112837"/>
            <a:ext cx="5766683" cy="2316163"/>
          </a:xfrm>
          <a:prstGeom prst="rect">
            <a:avLst/>
          </a:prstGeom>
          <a:solidFill>
            <a:schemeClr val="bg1"/>
          </a:solidFill>
          <a:ln>
            <a:solidFill>
              <a:srgbClr val="127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rgbClr val="1271A5"/>
              </a:solidFill>
            </a:endParaRPr>
          </a:p>
        </p:txBody>
      </p:sp>
      <p:sp>
        <p:nvSpPr>
          <p:cNvPr id="17" name="TextBox 16"/>
          <p:cNvSpPr txBox="1"/>
          <p:nvPr/>
        </p:nvSpPr>
        <p:spPr bwMode="auto">
          <a:xfrm>
            <a:off x="2026919" y="944696"/>
            <a:ext cx="2600961" cy="33855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>
                <a:solidFill>
                  <a:srgbClr val="3F4059"/>
                </a:solidFill>
                <a:latin typeface="Arial Black"/>
                <a:cs typeface="Wix Madefor Display ExtraBold"/>
              </a:rPr>
              <a:t>Решаемые </a:t>
            </a:r>
            <a:r>
              <a:rPr lang="ru-RU" sz="1600">
                <a:solidFill>
                  <a:srgbClr val="3F4059"/>
                </a:solidFill>
                <a:latin typeface="Arial Black"/>
                <a:cs typeface="Wix Madefor Display ExtraBold"/>
              </a:rPr>
              <a:t>задачи </a:t>
            </a:r>
            <a:endParaRPr lang="ru-RU" sz="1600">
              <a:solidFill>
                <a:srgbClr val="3F4059"/>
              </a:solidFill>
              <a:latin typeface="Arial Black"/>
              <a:cs typeface="Wix Madefor Display ExtraBold"/>
            </a:endParaRPr>
          </a:p>
        </p:txBody>
      </p:sp>
      <p:sp>
        <p:nvSpPr>
          <p:cNvPr id="18" name="TextBox 17"/>
          <p:cNvSpPr txBox="1"/>
          <p:nvPr/>
        </p:nvSpPr>
        <p:spPr bwMode="auto">
          <a:xfrm>
            <a:off x="6540803" y="1362977"/>
            <a:ext cx="5321880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ru-RU" sz="1200">
                <a:solidFill>
                  <a:srgbClr val="1271A5"/>
                </a:solidFill>
                <a:latin typeface="Arial"/>
                <a:cs typeface="Arial"/>
              </a:rPr>
              <a:t>Алгоритмы действий всех участников процесса для достижение результата (целевого состояния)</a:t>
            </a:r>
            <a:endParaRPr/>
          </a:p>
          <a:p>
            <a:pPr marL="171450" indent="-171450">
              <a:buFont typeface="Arial"/>
              <a:buChar char="•"/>
              <a:defRPr/>
            </a:pPr>
            <a:r>
              <a:rPr lang="ru-RU" sz="1200">
                <a:solidFill>
                  <a:srgbClr val="1271A5"/>
                </a:solidFill>
                <a:latin typeface="Arial"/>
                <a:cs typeface="Arial"/>
              </a:rPr>
              <a:t>Необходимые организационно-управленческие решения</a:t>
            </a:r>
            <a:endParaRPr/>
          </a:p>
          <a:p>
            <a:pPr marL="171450" indent="-171450">
              <a:buFont typeface="Arial"/>
              <a:buChar char="•"/>
              <a:defRPr/>
            </a:pPr>
            <a:r>
              <a:rPr lang="ru-RU" sz="1200">
                <a:solidFill>
                  <a:srgbClr val="1271A5"/>
                </a:solidFill>
                <a:latin typeface="Arial"/>
                <a:cs typeface="Arial"/>
              </a:rPr>
              <a:t>Проект типовой дорожной карты </a:t>
            </a:r>
            <a:endParaRPr/>
          </a:p>
          <a:p>
            <a:pPr marL="171450" indent="-171450">
              <a:buFont typeface="Arial"/>
              <a:buChar char="•"/>
              <a:defRPr/>
            </a:pPr>
            <a:r>
              <a:rPr lang="ru-RU" sz="1200">
                <a:solidFill>
                  <a:srgbClr val="1271A5"/>
                </a:solidFill>
                <a:latin typeface="Arial"/>
                <a:cs typeface="Arial"/>
              </a:rPr>
              <a:t>Шаблоны документов</a:t>
            </a:r>
            <a:endParaRPr/>
          </a:p>
          <a:p>
            <a:pPr marL="171450" indent="-171450">
              <a:buFont typeface="Arial"/>
              <a:buChar char="•"/>
              <a:defRPr/>
            </a:pPr>
            <a:r>
              <a:rPr lang="ru-RU" sz="1200">
                <a:solidFill>
                  <a:srgbClr val="1271A5"/>
                </a:solidFill>
                <a:latin typeface="Arial"/>
                <a:cs typeface="Arial"/>
              </a:rPr>
              <a:t>Навигация по верифицированным ресурсам по тематике</a:t>
            </a:r>
            <a:endParaRPr/>
          </a:p>
          <a:p>
            <a:pPr marL="171450" indent="-171450">
              <a:buFont typeface="Arial"/>
              <a:buChar char="•"/>
              <a:defRPr/>
            </a:pPr>
            <a:r>
              <a:rPr lang="ru-RU" sz="1200">
                <a:solidFill>
                  <a:srgbClr val="1271A5"/>
                </a:solidFill>
                <a:latin typeface="Arial"/>
                <a:cs typeface="Arial"/>
              </a:rPr>
              <a:t>Обобщение лучших практик</a:t>
            </a:r>
            <a:endParaRPr/>
          </a:p>
          <a:p>
            <a:pPr marL="171450" indent="-171450">
              <a:buFont typeface="Arial"/>
              <a:buChar char="•"/>
              <a:defRPr/>
            </a:pPr>
            <a:endParaRPr lang="ru-RU" sz="1200">
              <a:solidFill>
                <a:srgbClr val="1271A5"/>
              </a:solidFill>
              <a:latin typeface="Arial"/>
              <a:cs typeface="Arial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6323617" y="1112838"/>
            <a:ext cx="5621326" cy="2316162"/>
          </a:xfrm>
          <a:prstGeom prst="rect">
            <a:avLst/>
          </a:prstGeom>
          <a:solidFill>
            <a:schemeClr val="bg1"/>
          </a:solidFill>
          <a:ln>
            <a:solidFill>
              <a:srgbClr val="127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rgbClr val="1271A5"/>
              </a:solidFill>
            </a:endParaRPr>
          </a:p>
        </p:txBody>
      </p:sp>
      <p:sp>
        <p:nvSpPr>
          <p:cNvPr id="20" name="TextBox 19"/>
          <p:cNvSpPr txBox="1"/>
          <p:nvPr/>
        </p:nvSpPr>
        <p:spPr bwMode="auto">
          <a:xfrm>
            <a:off x="7876549" y="923253"/>
            <a:ext cx="2600962" cy="33855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>
                <a:solidFill>
                  <a:srgbClr val="3F4059"/>
                </a:solidFill>
                <a:latin typeface="Arial Black"/>
                <a:cs typeface="Wix Madefor Display ExtraBold"/>
              </a:rPr>
              <a:t>Состав </a:t>
            </a:r>
            <a:r>
              <a:rPr lang="ru-RU" sz="1600">
                <a:solidFill>
                  <a:srgbClr val="3F4059"/>
                </a:solidFill>
                <a:latin typeface="Arial Black"/>
                <a:cs typeface="Wix Madefor Display ExtraBold"/>
              </a:rPr>
              <a:t>комплекта </a:t>
            </a:r>
            <a:endParaRPr lang="ru-RU" sz="1600">
              <a:solidFill>
                <a:srgbClr val="3F4059"/>
              </a:solidFill>
              <a:latin typeface="Arial Black"/>
              <a:cs typeface="Wix Madefor Display ExtraBold"/>
            </a:endParaRP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299203" y="3661201"/>
            <a:ext cx="5828220" cy="2871574"/>
          </a:xfrm>
          <a:prstGeom prst="rect">
            <a:avLst/>
          </a:prstGeom>
          <a:solidFill>
            <a:schemeClr val="bg1"/>
          </a:solidFill>
          <a:ln>
            <a:solidFill>
              <a:srgbClr val="127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rgbClr val="1271A5"/>
              </a:solidFill>
            </a:endParaRPr>
          </a:p>
        </p:txBody>
      </p:sp>
      <p:sp>
        <p:nvSpPr>
          <p:cNvPr id="22" name="TextBox 21"/>
          <p:cNvSpPr txBox="1"/>
          <p:nvPr/>
        </p:nvSpPr>
        <p:spPr bwMode="auto">
          <a:xfrm>
            <a:off x="2026919" y="3484879"/>
            <a:ext cx="2600962" cy="33855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>
                <a:solidFill>
                  <a:srgbClr val="3F4059"/>
                </a:solidFill>
                <a:latin typeface="Arial Black"/>
                <a:cs typeface="Wix Madefor Display ExtraBold"/>
              </a:rPr>
              <a:t>Периметр </a:t>
            </a:r>
            <a:r>
              <a:rPr lang="ru-RU" sz="1600">
                <a:solidFill>
                  <a:srgbClr val="3F4059"/>
                </a:solidFill>
                <a:latin typeface="Arial Black"/>
                <a:cs typeface="Wix Madefor Display ExtraBold"/>
              </a:rPr>
              <a:t>охвата </a:t>
            </a:r>
            <a:endParaRPr lang="ru-RU" sz="1600">
              <a:solidFill>
                <a:srgbClr val="3F4059"/>
              </a:solidFill>
              <a:latin typeface="Arial Black"/>
              <a:cs typeface="Wix Madefor Display ExtraBold"/>
            </a:endParaRP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6323617" y="3659832"/>
            <a:ext cx="5621326" cy="2835236"/>
          </a:xfrm>
          <a:prstGeom prst="rect">
            <a:avLst/>
          </a:prstGeom>
          <a:solidFill>
            <a:schemeClr val="bg1"/>
          </a:solidFill>
          <a:ln>
            <a:solidFill>
              <a:srgbClr val="127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Проректор по проектной работе ГАУДПО ЛО «ИРО» Хроменкова Ольга Олеговна, 89038662179  </a:t>
            </a:r>
            <a:r>
              <a:rPr lang="en-US" sz="1400">
                <a:solidFill>
                  <a:srgbClr val="1271A5"/>
                </a:solidFill>
                <a:latin typeface="Arial"/>
                <a:cs typeface="Arial"/>
              </a:rPr>
              <a:t>HromenkovaOO@admlr.lipetsk.ru</a:t>
            </a:r>
            <a:endParaRPr lang="ru-RU" sz="1400">
              <a:solidFill>
                <a:srgbClr val="1271A5"/>
              </a:solidFill>
              <a:latin typeface="Arial"/>
              <a:cs typeface="Arial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Заместитель директора МБОУ СОШ с. Тербуны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Севостьянова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 Елена Александровна 89616003057,</a:t>
            </a:r>
            <a:r>
              <a:rPr lang="en-US" sz="1400">
                <a:solidFill>
                  <a:srgbClr val="1271A5"/>
                </a:solidFill>
                <a:latin typeface="Arial"/>
                <a:cs typeface="Arial"/>
              </a:rPr>
              <a:t> </a:t>
            </a:r>
            <a:r>
              <a:rPr lang="en-US" sz="1400" u="sng">
                <a:solidFill>
                  <a:srgbClr val="1271A5"/>
                </a:solidFill>
                <a:latin typeface="Arial"/>
                <a:cs typeface="Arial"/>
                <a:hlinkClick r:id="rId7" tooltip="mailto:elena.sevostjanova2012@yandex.ru"/>
              </a:rPr>
              <a:t>elena.sevostjanova2012@yandex.ru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 </a:t>
            </a:r>
            <a:endParaRPr lang="ru-RU" sz="1400">
              <a:solidFill>
                <a:srgbClr val="1271A5"/>
              </a:solidFill>
              <a:latin typeface="Arial"/>
              <a:cs typeface="Arial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Заместитель директора МБОУ СОШ с. Тербуны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Какушина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 Татьяна Евгеньевна </a:t>
            </a:r>
            <a:r>
              <a:rPr lang="en-US" sz="1400">
                <a:solidFill>
                  <a:srgbClr val="1271A5"/>
                </a:solidFill>
                <a:latin typeface="Arial"/>
                <a:cs typeface="Arial"/>
              </a:rPr>
              <a:t>89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205103551</a:t>
            </a:r>
            <a:r>
              <a:rPr lang="en-US" sz="1400">
                <a:solidFill>
                  <a:srgbClr val="1271A5"/>
                </a:solidFill>
                <a:latin typeface="Arial"/>
                <a:cs typeface="Arial"/>
              </a:rPr>
              <a:t> </a:t>
            </a:r>
            <a:r>
              <a:rPr lang="en-US" sz="1400" u="sng">
                <a:solidFill>
                  <a:srgbClr val="1271A5"/>
                </a:solidFill>
                <a:latin typeface="Arial"/>
                <a:cs typeface="Arial"/>
                <a:hlinkClick r:id="rId8" tooltip="mailto:kakuschinatatjana@mail.ru"/>
              </a:rPr>
              <a:t>kakuschinatatjana@mail.ru</a:t>
            </a:r>
            <a:endParaRPr lang="en-US" sz="1400">
              <a:solidFill>
                <a:srgbClr val="1271A5"/>
              </a:solidFill>
              <a:latin typeface="Arial"/>
              <a:cs typeface="Arial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Ответственная за питание в школе Емельянова Елена Александровна 89205427191 </a:t>
            </a:r>
            <a:r>
              <a:rPr lang="en-US" sz="1400" u="sng">
                <a:solidFill>
                  <a:srgbClr val="1271A5"/>
                </a:solidFill>
                <a:latin typeface="Arial"/>
                <a:cs typeface="Arial"/>
                <a:hlinkClick r:id="rId9" tooltip="mailto:elenarus14@mail.ru"/>
              </a:rPr>
              <a:t>elenarus14@mail.ru</a:t>
            </a:r>
            <a:r>
              <a:rPr lang="en-US" sz="1400">
                <a:solidFill>
                  <a:srgbClr val="1271A5"/>
                </a:solidFill>
                <a:latin typeface="Arial"/>
                <a:cs typeface="Arial"/>
              </a:rPr>
              <a:t> </a:t>
            </a:r>
            <a:endParaRPr lang="ru-RU" sz="1400">
              <a:solidFill>
                <a:srgbClr val="1271A5"/>
              </a:solidFill>
              <a:latin typeface="Arial"/>
              <a:cs typeface="Arial"/>
            </a:endParaRPr>
          </a:p>
        </p:txBody>
      </p:sp>
      <p:sp>
        <p:nvSpPr>
          <p:cNvPr id="24" name="TextBox 23"/>
          <p:cNvSpPr txBox="1"/>
          <p:nvPr/>
        </p:nvSpPr>
        <p:spPr bwMode="auto">
          <a:xfrm>
            <a:off x="7876549" y="3544110"/>
            <a:ext cx="2600962" cy="33855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>
                <a:solidFill>
                  <a:srgbClr val="3F4059"/>
                </a:solidFill>
                <a:latin typeface="Arial Black"/>
                <a:cs typeface="Wix Madefor Display ExtraBold"/>
              </a:rPr>
              <a:t>Контакты </a:t>
            </a:r>
            <a:endParaRPr lang="ru-RU" sz="1600">
              <a:solidFill>
                <a:srgbClr val="3F4059"/>
              </a:solidFill>
              <a:latin typeface="Arial Black"/>
              <a:cs typeface="Wix Madefor Display ExtraBold"/>
            </a:endParaRPr>
          </a:p>
        </p:txBody>
      </p:sp>
      <p:sp>
        <p:nvSpPr>
          <p:cNvPr id="26" name="TextBox 25"/>
          <p:cNvSpPr txBox="1"/>
          <p:nvPr/>
        </p:nvSpPr>
        <p:spPr bwMode="auto">
          <a:xfrm>
            <a:off x="320512" y="3671599"/>
            <a:ext cx="573136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1">
                <a:solidFill>
                  <a:srgbClr val="3F4059"/>
                </a:solidFill>
                <a:latin typeface="Arial"/>
                <a:cs typeface="Arial"/>
              </a:rPr>
              <a:t>Процесс 1: </a:t>
            </a:r>
            <a:endParaRPr/>
          </a:p>
          <a:p>
            <a:pPr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организация питания обучающихся</a:t>
            </a:r>
            <a:endParaRPr lang="ru-RU" sz="1400">
              <a:solidFill>
                <a:srgbClr val="1271A5"/>
              </a:solidFill>
              <a:latin typeface="Arial"/>
              <a:cs typeface="Arial"/>
            </a:endParaRPr>
          </a:p>
        </p:txBody>
      </p:sp>
      <p:sp>
        <p:nvSpPr>
          <p:cNvPr id="27" name="TextBox 26"/>
          <p:cNvSpPr txBox="1"/>
          <p:nvPr/>
        </p:nvSpPr>
        <p:spPr bwMode="auto">
          <a:xfrm>
            <a:off x="6368520" y="1165874"/>
            <a:ext cx="5531520" cy="18466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endParaRPr lang="ru-RU" sz="1600">
              <a:solidFill>
                <a:srgbClr val="1271A5"/>
              </a:solidFill>
              <a:latin typeface="Arial"/>
              <a:cs typeface="Arial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Алгоритмы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действий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участников процессов.</a:t>
            </a:r>
            <a:endParaRPr/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Роли участников процесса.  </a:t>
            </a:r>
            <a:endParaRPr lang="ru-RU" sz="1400">
              <a:solidFill>
                <a:srgbClr val="1271A5"/>
              </a:solidFill>
              <a:latin typeface="Arial"/>
              <a:cs typeface="Arial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Шаблоны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документов: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чек-листы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, электронные формы документов</a:t>
            </a:r>
            <a:endParaRPr/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Необходимые организационно-управленческие решения (предложения в ТЗ).</a:t>
            </a:r>
            <a:endParaRPr/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Приложение.</a:t>
            </a:r>
            <a:endParaRPr lang="ru-RU" sz="1400">
              <a:solidFill>
                <a:srgbClr val="1271A5"/>
              </a:solidFill>
              <a:latin typeface="Arial"/>
              <a:cs typeface="Arial"/>
            </a:endParaRPr>
          </a:p>
        </p:txBody>
      </p:sp>
      <p:sp>
        <p:nvSpPr>
          <p:cNvPr id="29" name="TextBox 28"/>
          <p:cNvSpPr txBox="1"/>
          <p:nvPr/>
        </p:nvSpPr>
        <p:spPr bwMode="auto">
          <a:xfrm>
            <a:off x="292231" y="4421171"/>
            <a:ext cx="4867241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1">
                <a:solidFill>
                  <a:srgbClr val="3F4059"/>
                </a:solidFill>
                <a:latin typeface="Arial"/>
                <a:cs typeface="Arial"/>
              </a:rPr>
              <a:t>Процесс 2: </a:t>
            </a:r>
            <a:endParaRPr/>
          </a:p>
          <a:p>
            <a:pPr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навигация организации питания обучающихся </a:t>
            </a:r>
            <a:endParaRPr lang="ru-RU" sz="1400">
              <a:solidFill>
                <a:srgbClr val="1271A5"/>
              </a:solidFill>
              <a:latin typeface="Arial"/>
              <a:cs typeface="Arial"/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 rot="10800000" flipV="1">
            <a:off x="320510" y="5977962"/>
            <a:ext cx="566429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1">
                <a:solidFill>
                  <a:srgbClr val="3F4059"/>
                </a:solidFill>
                <a:latin typeface="Arial"/>
                <a:cs typeface="Arial"/>
              </a:rPr>
              <a:t>Границы процесса: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от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получения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заказа до сдачи документов за рабочий день</a:t>
            </a:r>
            <a:endParaRPr lang="ru-RU" sz="1400">
              <a:solidFill>
                <a:srgbClr val="1271A5"/>
              </a:solidFill>
              <a:latin typeface="Arial"/>
              <a:cs typeface="Arial"/>
            </a:endParaRPr>
          </a:p>
        </p:txBody>
      </p:sp>
      <p:sp>
        <p:nvSpPr>
          <p:cNvPr id="31" name="TextBox 30"/>
          <p:cNvSpPr txBox="1"/>
          <p:nvPr/>
        </p:nvSpPr>
        <p:spPr bwMode="auto">
          <a:xfrm>
            <a:off x="308781" y="4911365"/>
            <a:ext cx="564727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1">
                <a:solidFill>
                  <a:srgbClr val="3F4059"/>
                </a:solidFill>
                <a:latin typeface="Arial"/>
                <a:cs typeface="Arial"/>
              </a:rPr>
              <a:t>Границы процесса: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от выявления потребностей до получения обратной связи о качестве питания</a:t>
            </a:r>
            <a:endParaRPr lang="ru-RU" sz="1400">
              <a:solidFill>
                <a:srgbClr val="1271A5"/>
              </a:solidFill>
              <a:latin typeface="Arial"/>
              <a:cs typeface="Arial"/>
            </a:endParaRPr>
          </a:p>
        </p:txBody>
      </p:sp>
      <p:graphicFrame>
        <p:nvGraphicFramePr>
          <p:cNvPr id="2" name="Таблица 1"/>
          <p:cNvGraphicFramePr>
            <a:graphicFrameLocks xmlns:a="http://schemas.openxmlformats.org/drawingml/2006/main" noGrp="1"/>
          </p:cNvGraphicFramePr>
          <p:nvPr/>
        </p:nvGraphicFramePr>
        <p:xfrm>
          <a:off x="311085" y="1339131"/>
          <a:ext cx="5680175" cy="2170427"/>
        </p:xfrm>
        <a:graphic>
          <a:graphicData uri="http://schemas.openxmlformats.org/drawingml/2006/table">
            <a:tbl>
              <a:tblPr firstRow="1" firstCol="1" lastRow="0" lastCol="0" bandRow="1" bandCol="1"/>
              <a:tblGrid>
                <a:gridCol w="4205543"/>
                <a:gridCol w="744245"/>
                <a:gridCol w="730387"/>
              </a:tblGrid>
              <a:tr h="272853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3F4059"/>
                          </a:solidFill>
                          <a:latin typeface="Arial"/>
                          <a:ea typeface="+mn-ea"/>
                          <a:cs typeface="Arial"/>
                        </a:rPr>
                        <a:t>Наименование цели</a:t>
                      </a:r>
                      <a:endParaRPr/>
                    </a:p>
                  </a:txBody>
                  <a:tcPr marL="68580" marR="68580" marT="0" marB="0">
                    <a:lnL w="12700" algn="ctr">
                      <a:noFill/>
                    </a:lnL>
                    <a:lnR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R>
                    <a:lnT w="9525" algn="ctr">
                      <a:noFill/>
                    </a:lnT>
                    <a:lnB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3F4059"/>
                          </a:solidFill>
                          <a:latin typeface="Arial"/>
                          <a:ea typeface="+mn-ea"/>
                          <a:cs typeface="Arial"/>
                        </a:rPr>
                        <a:t>Факт </a:t>
                      </a:r>
                      <a:endParaRPr lang="ru-RU" sz="1600" b="1">
                        <a:solidFill>
                          <a:srgbClr val="3F4059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68580" marR="68580" marT="0" marB="0">
                    <a:lnL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L>
                    <a:lnR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R>
                    <a:lnT w="9525" algn="ctr">
                      <a:noFill/>
                    </a:lnT>
                    <a:lnB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3F4059"/>
                          </a:solidFill>
                          <a:latin typeface="Arial"/>
                          <a:ea typeface="+mn-ea"/>
                          <a:cs typeface="Arial"/>
                        </a:rPr>
                        <a:t>Цель</a:t>
                      </a:r>
                      <a:endParaRPr lang="ru-RU" sz="1600" b="1">
                        <a:solidFill>
                          <a:srgbClr val="3F4059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68580" marR="68580" marT="0" marB="0">
                    <a:lnL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L>
                    <a:lnR w="12700" algn="ctr">
                      <a:noFill/>
                    </a:lnR>
                    <a:lnT w="9525" algn="ctr">
                      <a:noFill/>
                    </a:lnT>
                    <a:lnB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</a:tr>
              <a:tr h="315535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/>
                        <a:t>Сокращение времени протекания</a:t>
                      </a:r>
                      <a:r>
                        <a:rPr lang="ru-RU" sz="1400"/>
                        <a:t> </a:t>
                      </a:r>
                      <a:r>
                        <a:rPr lang="ru-RU" sz="1400"/>
                        <a:t>процесса, мин</a:t>
                      </a:r>
                      <a:endParaRPr lang="ru-RU" sz="1400"/>
                    </a:p>
                  </a:txBody>
                  <a:tcPr>
                    <a:lnL w="12700" algn="ctr">
                      <a:noFill/>
                    </a:lnL>
                    <a:lnR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R>
                    <a:lnT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/>
                        <a:t>256</a:t>
                      </a:r>
                      <a:endParaRPr lang="ru-RU" sz="1400"/>
                    </a:p>
                  </a:txBody>
                  <a:tcPr>
                    <a:lnL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L>
                    <a:lnR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R>
                    <a:lnT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/>
                        <a:t>84</a:t>
                      </a:r>
                      <a:endParaRPr lang="ru-RU" sz="1400"/>
                    </a:p>
                  </a:txBody>
                  <a:tcPr>
                    <a:lnL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L>
                    <a:lnR w="12700" algn="ctr">
                      <a:noFill/>
                    </a:lnR>
                    <a:lnT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</a:tr>
              <a:tr h="523450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/>
                        <a:t>Сокращение временных потерь классного</a:t>
                      </a:r>
                      <a:r>
                        <a:rPr lang="ru-RU" sz="1400"/>
                        <a:t> руководителя, мин</a:t>
                      </a:r>
                      <a:endParaRPr lang="ru-RU" sz="1400"/>
                    </a:p>
                  </a:txBody>
                  <a:tcPr>
                    <a:lnL w="12700" algn="ctr">
                      <a:noFill/>
                    </a:lnL>
                    <a:lnR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R>
                    <a:lnT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/>
                        <a:t>5</a:t>
                      </a:r>
                      <a:endParaRPr lang="ru-RU" sz="1400"/>
                    </a:p>
                  </a:txBody>
                  <a:tcPr>
                    <a:lnL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L>
                    <a:lnR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R>
                    <a:lnT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/>
                        <a:t>2</a:t>
                      </a:r>
                      <a:endParaRPr lang="ru-RU" sz="1400"/>
                    </a:p>
                  </a:txBody>
                  <a:tcPr>
                    <a:lnL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L>
                    <a:lnR w="12700" algn="ctr">
                      <a:noFill/>
                    </a:lnR>
                    <a:lnT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</a:tr>
              <a:tr h="327069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/>
                        <a:t>Сокращение количества ошибок в расчетах</a:t>
                      </a:r>
                      <a:endParaRPr lang="ru-RU" sz="1400"/>
                    </a:p>
                  </a:txBody>
                  <a:tcPr>
                    <a:lnL w="12700" algn="ctr">
                      <a:noFill/>
                    </a:lnL>
                    <a:lnR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R>
                    <a:lnT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/>
                        <a:t>6</a:t>
                      </a:r>
                      <a:endParaRPr lang="ru-RU" sz="1400"/>
                    </a:p>
                  </a:txBody>
                  <a:tcPr>
                    <a:lnL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L>
                    <a:lnR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R>
                    <a:lnT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/>
                        <a:t>0</a:t>
                      </a:r>
                      <a:endParaRPr lang="ru-RU" sz="1400"/>
                    </a:p>
                  </a:txBody>
                  <a:tcPr>
                    <a:lnL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L>
                    <a:lnR w="12700" algn="ctr">
                      <a:noFill/>
                    </a:lnR>
                    <a:lnT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</a:tr>
              <a:tr h="526319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/>
                        <a:t>Повышение уровня удовлетворенности участников образовательных</a:t>
                      </a:r>
                      <a:r>
                        <a:rPr lang="ru-RU" sz="1400"/>
                        <a:t> отношений организацией питания, %</a:t>
                      </a:r>
                      <a:endParaRPr lang="ru-RU" sz="1400"/>
                    </a:p>
                  </a:txBody>
                  <a:tcPr>
                    <a:lnL w="12700" algn="ctr">
                      <a:noFill/>
                    </a:lnL>
                    <a:lnR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R>
                    <a:lnT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/>
                        <a:t>84</a:t>
                      </a:r>
                      <a:endParaRPr lang="ru-RU" sz="1400"/>
                    </a:p>
                  </a:txBody>
                  <a:tcPr>
                    <a:lnL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L>
                    <a:lnR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R>
                    <a:lnT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/>
                        <a:t>99</a:t>
                      </a:r>
                      <a:endParaRPr lang="ru-RU" sz="1400"/>
                    </a:p>
                  </a:txBody>
                  <a:tcPr>
                    <a:lnL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L>
                    <a:lnR w="12700" algn="ctr">
                      <a:noFill/>
                    </a:lnR>
                    <a:lnT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5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</a:tr>
            </a:tbl>
          </a:graphicData>
        </a:graphic>
      </p:graphicFrame>
      <p:sp>
        <p:nvSpPr>
          <p:cNvPr id="28" name="Текст. поле 13"/>
          <p:cNvSpPr txBox="1"/>
          <p:nvPr/>
        </p:nvSpPr>
        <p:spPr bwMode="auto">
          <a:xfrm>
            <a:off x="3586576" y="191507"/>
            <a:ext cx="7846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2000">
                <a:solidFill>
                  <a:srgbClr val="64CAF0"/>
                </a:solidFill>
                <a:latin typeface="Arial Black"/>
                <a:cs typeface="Times New Roman"/>
              </a:rPr>
              <a:t>Визитка коробочного решения </a:t>
            </a:r>
            <a:endParaRPr lang="en-US" sz="16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A55927-8A4C-2C49-90A3-CC1EDAFCA48D}" type="slidenum">
              <a:rPr lang="ru-RU"/>
              <a:t/>
            </a:fld>
            <a:endParaRPr lang="ru-RU"/>
          </a:p>
        </p:txBody>
      </p:sp>
      <p:sp>
        <p:nvSpPr>
          <p:cNvPr id="25" name="TextBox 24"/>
          <p:cNvSpPr txBox="1"/>
          <p:nvPr/>
        </p:nvSpPr>
        <p:spPr bwMode="auto">
          <a:xfrm rot="10800000" flipV="1">
            <a:off x="301658" y="5349817"/>
            <a:ext cx="5712642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1">
                <a:solidFill>
                  <a:srgbClr val="3F4059"/>
                </a:solidFill>
                <a:latin typeface="Arial"/>
                <a:cs typeface="Arial"/>
              </a:rPr>
              <a:t>Процесс </a:t>
            </a:r>
            <a:r>
              <a:rPr lang="ru-RU" sz="1400" b="1">
                <a:solidFill>
                  <a:srgbClr val="3F4059"/>
                </a:solidFill>
                <a:latin typeface="Arial"/>
                <a:cs typeface="Arial"/>
              </a:rPr>
              <a:t>3: </a:t>
            </a:r>
            <a:endParaRPr lang="ru-RU" sz="1400" b="1">
              <a:solidFill>
                <a:srgbClr val="3F4059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совершенствование процесса  организации питания в школьной столовой </a:t>
            </a:r>
            <a:endParaRPr lang="ru-RU" sz="1400">
              <a:solidFill>
                <a:srgbClr val="1271A5"/>
              </a:solidFill>
              <a:latin typeface="Arial"/>
              <a:cs typeface="Arial"/>
            </a:endParaRPr>
          </a:p>
        </p:txBody>
      </p:sp>
      <p:sp>
        <p:nvSpPr>
          <p:cNvPr id="32" name="TextBox 31"/>
          <p:cNvSpPr txBox="1"/>
          <p:nvPr/>
        </p:nvSpPr>
        <p:spPr bwMode="auto">
          <a:xfrm>
            <a:off x="311085" y="4110088"/>
            <a:ext cx="582613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1">
                <a:solidFill>
                  <a:srgbClr val="3F4059"/>
                </a:solidFill>
                <a:latin typeface="Arial"/>
                <a:cs typeface="Arial"/>
              </a:rPr>
              <a:t>Границы процесса: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от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получения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заказа до утверждения меню</a:t>
            </a:r>
            <a:endParaRPr lang="ru-RU" sz="1400">
              <a:solidFill>
                <a:srgbClr val="1271A5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74576334" name="Рисунок 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819977" y="4400550"/>
            <a:ext cx="3429000" cy="3429000"/>
          </a:xfrm>
          <a:prstGeom prst="rect">
            <a:avLst/>
          </a:prstGeom>
        </p:spPr>
      </p:pic>
      <p:pic>
        <p:nvPicPr>
          <p:cNvPr id="576377857" name="Рисунок 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324270" y="1714500"/>
            <a:ext cx="3428998" cy="3428998"/>
          </a:xfrm>
          <a:prstGeom prst="rect">
            <a:avLst/>
          </a:prstGeom>
        </p:spPr>
      </p:pic>
      <p:pic>
        <p:nvPicPr>
          <p:cNvPr id="2133070320" name="Рисунок 1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581975" y="2686050"/>
            <a:ext cx="3429000" cy="3429000"/>
          </a:xfrm>
          <a:prstGeom prst="rect">
            <a:avLst/>
          </a:prstGeom>
        </p:spPr>
      </p:pic>
      <p:pic>
        <p:nvPicPr>
          <p:cNvPr id="993634267" name="Рисунок 1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16199969" flipV="1">
            <a:off x="1521139" y="4237238"/>
            <a:ext cx="1370853" cy="441667"/>
          </a:xfrm>
          <a:prstGeom prst="rect">
            <a:avLst/>
          </a:prstGeom>
        </p:spPr>
      </p:pic>
      <p:pic>
        <p:nvPicPr>
          <p:cNvPr id="1914034487" name="Рисунок 1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-254722" y="47021"/>
            <a:ext cx="4480912" cy="2243007"/>
          </a:xfrm>
          <a:prstGeom prst="rect">
            <a:avLst/>
          </a:prstGeom>
        </p:spPr>
      </p:pic>
      <p:pic>
        <p:nvPicPr>
          <p:cNvPr id="1724018386" name="Рисунок 6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rot="16199969">
            <a:off x="1868087" y="2754272"/>
            <a:ext cx="719869" cy="360344"/>
          </a:xfrm>
          <a:prstGeom prst="rect">
            <a:avLst/>
          </a:prstGeom>
        </p:spPr>
      </p:pic>
      <p:sp>
        <p:nvSpPr>
          <p:cNvPr id="1412547447" name="Прямоугольник 14"/>
          <p:cNvSpPr/>
          <p:nvPr/>
        </p:nvSpPr>
        <p:spPr bwMode="auto">
          <a:xfrm>
            <a:off x="329316" y="1112836"/>
            <a:ext cx="5766682" cy="2316162"/>
          </a:xfrm>
          <a:prstGeom prst="rect">
            <a:avLst/>
          </a:prstGeom>
          <a:solidFill>
            <a:schemeClr val="bg1"/>
          </a:solidFill>
          <a:ln>
            <a:solidFill>
              <a:srgbClr val="127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rgbClr val="1271A5"/>
              </a:solidFill>
            </a:endParaRPr>
          </a:p>
        </p:txBody>
      </p:sp>
      <p:sp>
        <p:nvSpPr>
          <p:cNvPr id="2020732659" name="TextBox 16"/>
          <p:cNvSpPr txBox="1"/>
          <p:nvPr/>
        </p:nvSpPr>
        <p:spPr bwMode="auto">
          <a:xfrm>
            <a:off x="2026918" y="944695"/>
            <a:ext cx="2600960" cy="338553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>
                <a:solidFill>
                  <a:srgbClr val="3F4059"/>
                </a:solidFill>
                <a:latin typeface="Arial Black"/>
                <a:cs typeface="Wix Madefor Display ExtraBold"/>
              </a:rPr>
              <a:t>Решаемые </a:t>
            </a:r>
            <a:r>
              <a:rPr lang="ru-RU" sz="1600">
                <a:solidFill>
                  <a:srgbClr val="3F4059"/>
                </a:solidFill>
                <a:latin typeface="Arial Black"/>
                <a:cs typeface="Wix Madefor Display ExtraBold"/>
              </a:rPr>
              <a:t>задачи </a:t>
            </a:r>
            <a:endParaRPr lang="ru-RU" sz="1600">
              <a:solidFill>
                <a:srgbClr val="3F4059"/>
              </a:solidFill>
              <a:latin typeface="Arial Black"/>
              <a:cs typeface="Wix Madefor Display ExtraBold"/>
            </a:endParaRPr>
          </a:p>
        </p:txBody>
      </p:sp>
      <p:sp>
        <p:nvSpPr>
          <p:cNvPr id="1366480304" name="TextBox 17"/>
          <p:cNvSpPr txBox="1"/>
          <p:nvPr/>
        </p:nvSpPr>
        <p:spPr bwMode="auto">
          <a:xfrm>
            <a:off x="6540802" y="1362976"/>
            <a:ext cx="5321880" cy="15696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ru-RU" sz="1200">
                <a:solidFill>
                  <a:srgbClr val="1271A5"/>
                </a:solidFill>
                <a:latin typeface="Arial"/>
                <a:cs typeface="Arial"/>
              </a:rPr>
              <a:t>Алгоритмы действий всех участников процесса для достижение результата (целевого состояния)</a:t>
            </a:r>
            <a:endParaRPr/>
          </a:p>
          <a:p>
            <a:pPr marL="171450" indent="-171450">
              <a:buFont typeface="Arial"/>
              <a:buChar char="•"/>
              <a:defRPr/>
            </a:pPr>
            <a:r>
              <a:rPr lang="ru-RU" sz="1200">
                <a:solidFill>
                  <a:srgbClr val="1271A5"/>
                </a:solidFill>
                <a:latin typeface="Arial"/>
                <a:cs typeface="Arial"/>
              </a:rPr>
              <a:t>Необходимые организационно-управленческие решения</a:t>
            </a:r>
            <a:endParaRPr/>
          </a:p>
          <a:p>
            <a:pPr marL="171450" indent="-171450">
              <a:buFont typeface="Arial"/>
              <a:buChar char="•"/>
              <a:defRPr/>
            </a:pPr>
            <a:r>
              <a:rPr lang="ru-RU" sz="1200">
                <a:solidFill>
                  <a:srgbClr val="1271A5"/>
                </a:solidFill>
                <a:latin typeface="Arial"/>
                <a:cs typeface="Arial"/>
              </a:rPr>
              <a:t>Проект типовой дорожной карты </a:t>
            </a:r>
            <a:endParaRPr/>
          </a:p>
          <a:p>
            <a:pPr marL="171450" indent="-171450">
              <a:buFont typeface="Arial"/>
              <a:buChar char="•"/>
              <a:defRPr/>
            </a:pPr>
            <a:r>
              <a:rPr lang="ru-RU" sz="1200">
                <a:solidFill>
                  <a:srgbClr val="1271A5"/>
                </a:solidFill>
                <a:latin typeface="Arial"/>
                <a:cs typeface="Arial"/>
              </a:rPr>
              <a:t>Шаблоны документов</a:t>
            </a:r>
            <a:endParaRPr/>
          </a:p>
          <a:p>
            <a:pPr marL="171450" indent="-171450">
              <a:buFont typeface="Arial"/>
              <a:buChar char="•"/>
              <a:defRPr/>
            </a:pPr>
            <a:r>
              <a:rPr lang="ru-RU" sz="1200">
                <a:solidFill>
                  <a:srgbClr val="1271A5"/>
                </a:solidFill>
                <a:latin typeface="Arial"/>
                <a:cs typeface="Arial"/>
              </a:rPr>
              <a:t>Навигация по верифицированным ресурсам по тематике</a:t>
            </a:r>
            <a:endParaRPr/>
          </a:p>
          <a:p>
            <a:pPr marL="171450" indent="-171450">
              <a:buFont typeface="Arial"/>
              <a:buChar char="•"/>
              <a:defRPr/>
            </a:pPr>
            <a:r>
              <a:rPr lang="ru-RU" sz="1200">
                <a:solidFill>
                  <a:srgbClr val="1271A5"/>
                </a:solidFill>
                <a:latin typeface="Arial"/>
                <a:cs typeface="Arial"/>
              </a:rPr>
              <a:t>Обобщение лучших практик</a:t>
            </a:r>
            <a:endParaRPr/>
          </a:p>
          <a:p>
            <a:pPr marL="171450" indent="-171450">
              <a:buFont typeface="Arial"/>
              <a:buChar char="•"/>
              <a:defRPr/>
            </a:pPr>
            <a:endParaRPr lang="ru-RU" sz="1200">
              <a:solidFill>
                <a:srgbClr val="1271A5"/>
              </a:solidFill>
              <a:latin typeface="Arial"/>
              <a:cs typeface="Arial"/>
            </a:endParaRPr>
          </a:p>
        </p:txBody>
      </p:sp>
      <p:sp>
        <p:nvSpPr>
          <p:cNvPr id="1572748128" name="Прямоугольник 18"/>
          <p:cNvSpPr/>
          <p:nvPr/>
        </p:nvSpPr>
        <p:spPr bwMode="auto">
          <a:xfrm>
            <a:off x="6323616" y="1112837"/>
            <a:ext cx="5621325" cy="2316161"/>
          </a:xfrm>
          <a:prstGeom prst="rect">
            <a:avLst/>
          </a:prstGeom>
          <a:solidFill>
            <a:schemeClr val="bg1"/>
          </a:solidFill>
          <a:ln>
            <a:solidFill>
              <a:srgbClr val="127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rgbClr val="1271A5"/>
              </a:solidFill>
            </a:endParaRPr>
          </a:p>
        </p:txBody>
      </p:sp>
      <p:sp>
        <p:nvSpPr>
          <p:cNvPr id="363323769" name="TextBox 19"/>
          <p:cNvSpPr txBox="1"/>
          <p:nvPr/>
        </p:nvSpPr>
        <p:spPr bwMode="auto">
          <a:xfrm>
            <a:off x="7876548" y="923252"/>
            <a:ext cx="2600961" cy="338553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>
                <a:solidFill>
                  <a:srgbClr val="3F4059"/>
                </a:solidFill>
                <a:latin typeface="Arial Black"/>
                <a:cs typeface="Wix Madefor Display ExtraBold"/>
              </a:rPr>
              <a:t>Состав </a:t>
            </a:r>
            <a:r>
              <a:rPr lang="ru-RU" sz="1600">
                <a:solidFill>
                  <a:srgbClr val="3F4059"/>
                </a:solidFill>
                <a:latin typeface="Arial Black"/>
                <a:cs typeface="Wix Madefor Display ExtraBold"/>
              </a:rPr>
              <a:t>комплекта </a:t>
            </a:r>
            <a:endParaRPr lang="ru-RU" sz="1600">
              <a:solidFill>
                <a:srgbClr val="3F4059"/>
              </a:solidFill>
              <a:latin typeface="Arial Black"/>
              <a:cs typeface="Wix Madefor Display ExtraBold"/>
            </a:endParaRPr>
          </a:p>
        </p:txBody>
      </p:sp>
      <p:sp>
        <p:nvSpPr>
          <p:cNvPr id="1043363845" name="Прямоугольник 20"/>
          <p:cNvSpPr/>
          <p:nvPr/>
        </p:nvSpPr>
        <p:spPr bwMode="auto">
          <a:xfrm>
            <a:off x="299202" y="3661200"/>
            <a:ext cx="5828220" cy="2871573"/>
          </a:xfrm>
          <a:prstGeom prst="rect">
            <a:avLst/>
          </a:prstGeom>
          <a:solidFill>
            <a:schemeClr val="bg1"/>
          </a:solidFill>
          <a:ln>
            <a:solidFill>
              <a:srgbClr val="127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rgbClr val="1271A5"/>
              </a:solidFill>
            </a:endParaRPr>
          </a:p>
        </p:txBody>
      </p:sp>
      <p:sp>
        <p:nvSpPr>
          <p:cNvPr id="585418232" name="TextBox 21"/>
          <p:cNvSpPr txBox="1"/>
          <p:nvPr/>
        </p:nvSpPr>
        <p:spPr bwMode="auto">
          <a:xfrm>
            <a:off x="2026918" y="3484878"/>
            <a:ext cx="2600961" cy="338553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>
                <a:solidFill>
                  <a:srgbClr val="3F4059"/>
                </a:solidFill>
                <a:latin typeface="Arial Black"/>
                <a:cs typeface="Wix Madefor Display ExtraBold"/>
              </a:rPr>
              <a:t>Периметр </a:t>
            </a:r>
            <a:r>
              <a:rPr lang="ru-RU" sz="1600">
                <a:solidFill>
                  <a:srgbClr val="3F4059"/>
                </a:solidFill>
                <a:latin typeface="Arial Black"/>
                <a:cs typeface="Wix Madefor Display ExtraBold"/>
              </a:rPr>
              <a:t>охвата </a:t>
            </a:r>
            <a:endParaRPr lang="ru-RU" sz="1600">
              <a:solidFill>
                <a:srgbClr val="3F4059"/>
              </a:solidFill>
              <a:latin typeface="Arial Black"/>
              <a:cs typeface="Wix Madefor Display ExtraBold"/>
            </a:endParaRPr>
          </a:p>
        </p:txBody>
      </p:sp>
      <p:sp>
        <p:nvSpPr>
          <p:cNvPr id="1788627678" name="Прямоугольник 22"/>
          <p:cNvSpPr/>
          <p:nvPr/>
        </p:nvSpPr>
        <p:spPr bwMode="auto">
          <a:xfrm>
            <a:off x="6323616" y="3659832"/>
            <a:ext cx="5621325" cy="2835235"/>
          </a:xfrm>
          <a:prstGeom prst="rect">
            <a:avLst/>
          </a:prstGeom>
          <a:solidFill>
            <a:schemeClr val="bg1"/>
          </a:solidFill>
          <a:ln>
            <a:solidFill>
              <a:srgbClr val="127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Проректор по проектной работе ГАУДПО ЛО «ИРО» Хроменкова Ольга Олеговна, 89038662179  </a:t>
            </a:r>
            <a:r>
              <a:rPr lang="en-US" sz="1400">
                <a:solidFill>
                  <a:srgbClr val="1271A5"/>
                </a:solidFill>
                <a:latin typeface="Arial"/>
                <a:cs typeface="Arial"/>
              </a:rPr>
              <a:t>HromenkovaOO@admlr.lipetsk.ru</a:t>
            </a:r>
            <a:endParaRPr lang="ru-RU" sz="1400">
              <a:solidFill>
                <a:srgbClr val="1271A5"/>
              </a:solidFill>
              <a:latin typeface="Arial"/>
              <a:cs typeface="Arial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Заместитель директора МБОУ СОШ с. Тербуны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Севостьянова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 Елена Александровна 89616003057,</a:t>
            </a:r>
            <a:r>
              <a:rPr lang="en-US" sz="1400">
                <a:solidFill>
                  <a:srgbClr val="1271A5"/>
                </a:solidFill>
                <a:latin typeface="Arial"/>
                <a:cs typeface="Arial"/>
              </a:rPr>
              <a:t> </a:t>
            </a:r>
            <a:r>
              <a:rPr lang="en-US" sz="1400" u="sng">
                <a:solidFill>
                  <a:srgbClr val="1271A5"/>
                </a:solidFill>
                <a:latin typeface="Arial"/>
                <a:cs typeface="Arial"/>
                <a:hlinkClick r:id="rId7" tooltip="mailto:elena.sevostjanova2012@yandex.ru"/>
              </a:rPr>
              <a:t>elena.sevostjanova2012@yandex.ru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 </a:t>
            </a:r>
            <a:endParaRPr lang="ru-RU" sz="1400">
              <a:solidFill>
                <a:srgbClr val="1271A5"/>
              </a:solidFill>
              <a:latin typeface="Arial"/>
              <a:cs typeface="Arial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Заместитель директора МБОУ СОШ с. Тербуны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Какушина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 Татьяна Евгеньевна </a:t>
            </a:r>
            <a:r>
              <a:rPr lang="en-US" sz="1400">
                <a:solidFill>
                  <a:srgbClr val="1271A5"/>
                </a:solidFill>
                <a:latin typeface="Arial"/>
                <a:cs typeface="Arial"/>
              </a:rPr>
              <a:t>89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205103551</a:t>
            </a:r>
            <a:r>
              <a:rPr lang="en-US" sz="1400">
                <a:solidFill>
                  <a:srgbClr val="1271A5"/>
                </a:solidFill>
                <a:latin typeface="Arial"/>
                <a:cs typeface="Arial"/>
              </a:rPr>
              <a:t> </a:t>
            </a:r>
            <a:r>
              <a:rPr lang="en-US" sz="1400" u="sng">
                <a:solidFill>
                  <a:srgbClr val="1271A5"/>
                </a:solidFill>
                <a:latin typeface="Arial"/>
                <a:cs typeface="Arial"/>
                <a:hlinkClick r:id="rId8" tooltip="mailto:kakuschinatatjana@mail.ru"/>
              </a:rPr>
              <a:t>kakuschinatatjana@mail.ru</a:t>
            </a:r>
            <a:endParaRPr lang="en-US" sz="1400">
              <a:solidFill>
                <a:srgbClr val="1271A5"/>
              </a:solidFill>
              <a:latin typeface="Arial"/>
              <a:cs typeface="Arial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Ответственная за питание в школе Емельянова Елена Александровна 89205427191 </a:t>
            </a:r>
            <a:r>
              <a:rPr lang="en-US" sz="1400" u="sng">
                <a:solidFill>
                  <a:srgbClr val="1271A5"/>
                </a:solidFill>
                <a:latin typeface="Arial"/>
                <a:cs typeface="Arial"/>
                <a:hlinkClick r:id="rId9" tooltip="mailto:elenarus14@mail.ru"/>
              </a:rPr>
              <a:t>elenarus14@mail.ru</a:t>
            </a:r>
            <a:r>
              <a:rPr lang="en-US" sz="1400">
                <a:solidFill>
                  <a:srgbClr val="1271A5"/>
                </a:solidFill>
                <a:latin typeface="Arial"/>
                <a:cs typeface="Arial"/>
              </a:rPr>
              <a:t> </a:t>
            </a:r>
            <a:endParaRPr lang="ru-RU" sz="1400">
              <a:solidFill>
                <a:srgbClr val="1271A5"/>
              </a:solidFill>
              <a:latin typeface="Arial"/>
              <a:cs typeface="Arial"/>
            </a:endParaRPr>
          </a:p>
        </p:txBody>
      </p:sp>
      <p:sp>
        <p:nvSpPr>
          <p:cNvPr id="1436833065" name="TextBox 23"/>
          <p:cNvSpPr txBox="1"/>
          <p:nvPr/>
        </p:nvSpPr>
        <p:spPr bwMode="auto">
          <a:xfrm>
            <a:off x="7876548" y="3544110"/>
            <a:ext cx="2600961" cy="338553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>
                <a:solidFill>
                  <a:srgbClr val="3F4059"/>
                </a:solidFill>
                <a:latin typeface="Arial Black"/>
                <a:cs typeface="Wix Madefor Display ExtraBold"/>
              </a:rPr>
              <a:t>Контакты </a:t>
            </a:r>
            <a:endParaRPr lang="ru-RU" sz="1600">
              <a:solidFill>
                <a:srgbClr val="3F4059"/>
              </a:solidFill>
              <a:latin typeface="Arial Black"/>
              <a:cs typeface="Wix Madefor Display ExtraBold"/>
            </a:endParaRPr>
          </a:p>
        </p:txBody>
      </p:sp>
      <p:sp>
        <p:nvSpPr>
          <p:cNvPr id="559541041" name="TextBox 25"/>
          <p:cNvSpPr txBox="1"/>
          <p:nvPr/>
        </p:nvSpPr>
        <p:spPr bwMode="auto">
          <a:xfrm>
            <a:off x="320511" y="3671598"/>
            <a:ext cx="5731367" cy="5232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1">
                <a:solidFill>
                  <a:srgbClr val="3F4059"/>
                </a:solidFill>
                <a:latin typeface="Arial"/>
                <a:cs typeface="Arial"/>
              </a:rPr>
              <a:t>Процесс 1: </a:t>
            </a:r>
            <a:endParaRPr/>
          </a:p>
          <a:p>
            <a:pPr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организация питания обучающихся</a:t>
            </a:r>
            <a:endParaRPr lang="ru-RU" sz="1400">
              <a:solidFill>
                <a:srgbClr val="1271A5"/>
              </a:solidFill>
              <a:latin typeface="Arial"/>
              <a:cs typeface="Arial"/>
            </a:endParaRPr>
          </a:p>
        </p:txBody>
      </p:sp>
      <p:sp>
        <p:nvSpPr>
          <p:cNvPr id="404081516" name="TextBox 26"/>
          <p:cNvSpPr txBox="1"/>
          <p:nvPr/>
        </p:nvSpPr>
        <p:spPr bwMode="auto">
          <a:xfrm>
            <a:off x="6368519" y="1165873"/>
            <a:ext cx="5531519" cy="1846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endParaRPr lang="ru-RU" sz="1600">
              <a:solidFill>
                <a:srgbClr val="1271A5"/>
              </a:solidFill>
              <a:latin typeface="Arial"/>
              <a:cs typeface="Arial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Алгоритмы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действий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участников процессов.</a:t>
            </a:r>
            <a:endParaRPr/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Роли участников процесса.  </a:t>
            </a:r>
            <a:endParaRPr lang="ru-RU" sz="1400">
              <a:solidFill>
                <a:srgbClr val="1271A5"/>
              </a:solidFill>
              <a:latin typeface="Arial"/>
              <a:cs typeface="Arial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Шаблоны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документов: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чек-листы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, электронные формы документов</a:t>
            </a:r>
            <a:endParaRPr/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Необходимые организационно-управленческие решения (предложения в ТЗ).</a:t>
            </a:r>
            <a:endParaRPr/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Приложение.</a:t>
            </a:r>
            <a:endParaRPr lang="ru-RU" sz="1400">
              <a:solidFill>
                <a:srgbClr val="1271A5"/>
              </a:solidFill>
              <a:latin typeface="Arial"/>
              <a:cs typeface="Arial"/>
            </a:endParaRPr>
          </a:p>
        </p:txBody>
      </p:sp>
      <p:sp>
        <p:nvSpPr>
          <p:cNvPr id="405966272" name="TextBox 28"/>
          <p:cNvSpPr txBox="1"/>
          <p:nvPr/>
        </p:nvSpPr>
        <p:spPr bwMode="auto">
          <a:xfrm>
            <a:off x="292230" y="4421170"/>
            <a:ext cx="4867240" cy="5232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1">
                <a:solidFill>
                  <a:srgbClr val="3F4059"/>
                </a:solidFill>
                <a:latin typeface="Arial"/>
                <a:cs typeface="Arial"/>
              </a:rPr>
              <a:t>Процесс 2: </a:t>
            </a:r>
            <a:endParaRPr/>
          </a:p>
          <a:p>
            <a:pPr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навигация организации питания обучающихся </a:t>
            </a:r>
            <a:endParaRPr lang="ru-RU" sz="1400">
              <a:solidFill>
                <a:srgbClr val="1271A5"/>
              </a:solidFill>
              <a:latin typeface="Arial"/>
              <a:cs typeface="Arial"/>
            </a:endParaRPr>
          </a:p>
        </p:txBody>
      </p:sp>
      <p:sp>
        <p:nvSpPr>
          <p:cNvPr id="2200466" name="TextBox 29"/>
          <p:cNvSpPr txBox="1"/>
          <p:nvPr/>
        </p:nvSpPr>
        <p:spPr bwMode="auto">
          <a:xfrm rot="10799990" flipV="1">
            <a:off x="320509" y="5977962"/>
            <a:ext cx="5664298" cy="5232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1">
                <a:solidFill>
                  <a:srgbClr val="3F4059"/>
                </a:solidFill>
                <a:latin typeface="Arial"/>
                <a:cs typeface="Arial"/>
              </a:rPr>
              <a:t>Границы процесса: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от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получения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заказа до сдачи документов за рабочий день</a:t>
            </a:r>
            <a:endParaRPr lang="ru-RU" sz="1400">
              <a:solidFill>
                <a:srgbClr val="1271A5"/>
              </a:solidFill>
              <a:latin typeface="Arial"/>
              <a:cs typeface="Arial"/>
            </a:endParaRPr>
          </a:p>
        </p:txBody>
      </p:sp>
      <p:sp>
        <p:nvSpPr>
          <p:cNvPr id="624542929" name="TextBox 30"/>
          <p:cNvSpPr txBox="1"/>
          <p:nvPr/>
        </p:nvSpPr>
        <p:spPr bwMode="auto">
          <a:xfrm>
            <a:off x="308780" y="4911364"/>
            <a:ext cx="5647279" cy="5232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1">
                <a:solidFill>
                  <a:srgbClr val="3F4059"/>
                </a:solidFill>
                <a:latin typeface="Arial"/>
                <a:cs typeface="Arial"/>
              </a:rPr>
              <a:t>Границы процесса: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от выявления потребностей до получения обратной связи о качестве питания</a:t>
            </a:r>
            <a:endParaRPr lang="ru-RU" sz="1400">
              <a:solidFill>
                <a:srgbClr val="1271A5"/>
              </a:solidFill>
              <a:latin typeface="Arial"/>
              <a:cs typeface="Arial"/>
            </a:endParaRPr>
          </a:p>
        </p:txBody>
      </p:sp>
      <p:graphicFrame>
        <p:nvGraphicFramePr>
          <p:cNvPr id="609598194" name="Таблица 1"/>
          <p:cNvGraphicFramePr>
            <a:graphicFrameLocks xmlns:a="http://schemas.openxmlformats.org/drawingml/2006/main"/>
          </p:cNvGraphicFramePr>
          <p:nvPr/>
        </p:nvGraphicFramePr>
        <p:xfrm>
          <a:off x="311085" y="1339130"/>
          <a:ext cx="5680174" cy="2170426"/>
        </p:xfrm>
        <a:graphic>
          <a:graphicData uri="http://schemas.openxmlformats.org/drawingml/2006/table">
            <a:tbl>
              <a:tblPr firstRow="1" firstCol="1" lastRow="0" lastCol="0" bandRow="1" bandCol="1"/>
              <a:tblGrid>
                <a:gridCol w="4205542"/>
                <a:gridCol w="744244"/>
                <a:gridCol w="730386"/>
              </a:tblGrid>
              <a:tr h="272853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3F4059"/>
                          </a:solidFill>
                          <a:latin typeface="Arial"/>
                          <a:ea typeface="Arial"/>
                          <a:cs typeface="Arial"/>
                        </a:rPr>
                        <a:t>Наименование цели</a:t>
                      </a:r>
                      <a:endParaRPr/>
                    </a:p>
                  </a:txBody>
                  <a:tcPr marL="68580" marR="68580" marT="0" marB="0">
                    <a:lnL w="12699" algn="ctr">
                      <a:noFill/>
                    </a:lnL>
                    <a:lnR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R>
                    <a:lnT w="9524" algn="ctr">
                      <a:noFill/>
                    </a:lnT>
                    <a:lnB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3F4059"/>
                          </a:solidFill>
                          <a:latin typeface="Arial"/>
                          <a:ea typeface="Arial"/>
                          <a:cs typeface="Arial"/>
                        </a:rPr>
                        <a:t>Факт </a:t>
                      </a:r>
                      <a:endParaRPr lang="ru-RU" sz="1600" b="1">
                        <a:solidFill>
                          <a:srgbClr val="3F4059"/>
                        </a:solidFill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8580" marR="68580" marT="0" marB="0">
                    <a:lnL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L>
                    <a:lnR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R>
                    <a:lnT w="9524" algn="ctr">
                      <a:noFill/>
                    </a:lnT>
                    <a:lnB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1600" b="1">
                          <a:solidFill>
                            <a:srgbClr val="3F4059"/>
                          </a:solidFill>
                          <a:latin typeface="Arial"/>
                          <a:ea typeface="Arial"/>
                          <a:cs typeface="Arial"/>
                        </a:rPr>
                        <a:t>Цель</a:t>
                      </a:r>
                      <a:endParaRPr lang="ru-RU" sz="1600" b="1">
                        <a:solidFill>
                          <a:srgbClr val="3F4059"/>
                        </a:solidFill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8580" marR="68580" marT="0" marB="0">
                    <a:lnL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L>
                    <a:lnR w="12699" algn="ctr">
                      <a:noFill/>
                    </a:lnR>
                    <a:lnT w="9524" algn="ctr">
                      <a:noFill/>
                    </a:lnT>
                    <a:lnB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</a:tr>
              <a:tr h="315535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/>
                        <a:t>Сокращение времени протекания</a:t>
                      </a:r>
                      <a:r>
                        <a:rPr lang="ru-RU" sz="1400"/>
                        <a:t> </a:t>
                      </a:r>
                      <a:r>
                        <a:rPr lang="ru-RU" sz="1400"/>
                        <a:t>процесса, мин</a:t>
                      </a:r>
                      <a:endParaRPr lang="ru-RU" sz="1400"/>
                    </a:p>
                  </a:txBody>
                  <a:tcPr>
                    <a:lnL w="12699" algn="ctr">
                      <a:noFill/>
                    </a:lnL>
                    <a:lnR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R>
                    <a:lnT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/>
                        <a:t>256</a:t>
                      </a:r>
                      <a:endParaRPr lang="ru-RU" sz="1400"/>
                    </a:p>
                  </a:txBody>
                  <a:tcPr>
                    <a:lnL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L>
                    <a:lnR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R>
                    <a:lnT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/>
                        <a:t>84</a:t>
                      </a:r>
                      <a:endParaRPr lang="ru-RU" sz="1400"/>
                    </a:p>
                  </a:txBody>
                  <a:tcPr>
                    <a:lnL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L>
                    <a:lnR w="12699" algn="ctr">
                      <a:noFill/>
                    </a:lnR>
                    <a:lnT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</a:tr>
              <a:tr h="523450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/>
                        <a:t>Сокращение временных потерь классного</a:t>
                      </a:r>
                      <a:r>
                        <a:rPr lang="ru-RU" sz="1400"/>
                        <a:t> руководителя, мин</a:t>
                      </a:r>
                      <a:endParaRPr lang="ru-RU" sz="1400"/>
                    </a:p>
                  </a:txBody>
                  <a:tcPr>
                    <a:lnL w="12699" algn="ctr">
                      <a:noFill/>
                    </a:lnL>
                    <a:lnR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R>
                    <a:lnT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/>
                        <a:t>5</a:t>
                      </a:r>
                      <a:endParaRPr lang="ru-RU" sz="1400"/>
                    </a:p>
                  </a:txBody>
                  <a:tcPr>
                    <a:lnL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L>
                    <a:lnR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R>
                    <a:lnT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/>
                        <a:t>2</a:t>
                      </a:r>
                      <a:endParaRPr lang="ru-RU" sz="1400"/>
                    </a:p>
                  </a:txBody>
                  <a:tcPr>
                    <a:lnL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L>
                    <a:lnR w="12699" algn="ctr">
                      <a:noFill/>
                    </a:lnR>
                    <a:lnT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</a:tr>
              <a:tr h="327069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/>
                        <a:t>Сокращение количества ошибок в расчетах</a:t>
                      </a:r>
                      <a:endParaRPr lang="ru-RU" sz="1400"/>
                    </a:p>
                  </a:txBody>
                  <a:tcPr>
                    <a:lnL w="12699" algn="ctr">
                      <a:noFill/>
                    </a:lnL>
                    <a:lnR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R>
                    <a:lnT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/>
                        <a:t>6</a:t>
                      </a:r>
                      <a:endParaRPr lang="ru-RU" sz="1400"/>
                    </a:p>
                  </a:txBody>
                  <a:tcPr>
                    <a:lnL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L>
                    <a:lnR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R>
                    <a:lnT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/>
                        <a:t>0</a:t>
                      </a:r>
                      <a:endParaRPr lang="ru-RU" sz="1400"/>
                    </a:p>
                  </a:txBody>
                  <a:tcPr>
                    <a:lnL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L>
                    <a:lnR w="12699" algn="ctr">
                      <a:noFill/>
                    </a:lnR>
                    <a:lnT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</a:tr>
              <a:tr h="526319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/>
                        <a:t>Повышение уровня удовлетворенности участников образовательных</a:t>
                      </a:r>
                      <a:r>
                        <a:rPr lang="ru-RU" sz="1400"/>
                        <a:t> отношений организацией питания, %</a:t>
                      </a:r>
                      <a:endParaRPr lang="ru-RU" sz="1400"/>
                    </a:p>
                  </a:txBody>
                  <a:tcPr>
                    <a:lnL w="12699" algn="ctr">
                      <a:noFill/>
                    </a:lnL>
                    <a:lnR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R>
                    <a:lnT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/>
                        <a:t>84</a:t>
                      </a:r>
                      <a:endParaRPr lang="ru-RU" sz="1400"/>
                    </a:p>
                  </a:txBody>
                  <a:tcPr>
                    <a:lnL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L>
                    <a:lnR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R>
                    <a:lnT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/>
                        <a:t>99</a:t>
                      </a:r>
                      <a:endParaRPr lang="ru-RU" sz="1400"/>
                    </a:p>
                  </a:txBody>
                  <a:tcPr>
                    <a:lnL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L>
                    <a:lnR w="12699" algn="ctr">
                      <a:noFill/>
                    </a:lnR>
                    <a:lnT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T>
                    <a:lnB w="9524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B>
                  </a:tcPr>
                </a:tc>
              </a:tr>
            </a:tbl>
          </a:graphicData>
        </a:graphic>
      </p:graphicFrame>
      <p:sp>
        <p:nvSpPr>
          <p:cNvPr id="1559994797" name="Текст. поле 13"/>
          <p:cNvSpPr txBox="1"/>
          <p:nvPr/>
        </p:nvSpPr>
        <p:spPr bwMode="auto">
          <a:xfrm>
            <a:off x="3586575" y="191506"/>
            <a:ext cx="7846990" cy="400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2000">
                <a:solidFill>
                  <a:srgbClr val="64CAF0"/>
                </a:solidFill>
                <a:latin typeface="Arial Black"/>
                <a:cs typeface="Times New Roman"/>
              </a:rPr>
              <a:t>Визитка коробочного решения </a:t>
            </a:r>
            <a:endParaRPr lang="en-US" sz="1600"/>
          </a:p>
        </p:txBody>
      </p:sp>
      <p:sp>
        <p:nvSpPr>
          <p:cNvPr id="2083711878" name="Номер слайда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D7DE3F4-6055-7EFB-D5C1-981E64E581B5}" type="slidenum">
              <a:rPr lang="ru-RU"/>
              <a:t/>
            </a:fld>
            <a:endParaRPr lang="ru-RU"/>
          </a:p>
        </p:txBody>
      </p:sp>
      <p:sp>
        <p:nvSpPr>
          <p:cNvPr id="1800275411" name="TextBox 24"/>
          <p:cNvSpPr txBox="1"/>
          <p:nvPr/>
        </p:nvSpPr>
        <p:spPr bwMode="auto">
          <a:xfrm rot="10799990" flipV="1">
            <a:off x="301657" y="5349816"/>
            <a:ext cx="5712642" cy="738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1">
                <a:solidFill>
                  <a:srgbClr val="3F4059"/>
                </a:solidFill>
                <a:latin typeface="Arial"/>
                <a:cs typeface="Arial"/>
              </a:rPr>
              <a:t>Процесс </a:t>
            </a:r>
            <a:r>
              <a:rPr lang="ru-RU" sz="1400" b="1">
                <a:solidFill>
                  <a:srgbClr val="3F4059"/>
                </a:solidFill>
                <a:latin typeface="Arial"/>
                <a:cs typeface="Arial"/>
              </a:rPr>
              <a:t>3: </a:t>
            </a:r>
            <a:endParaRPr lang="ru-RU" sz="1400" b="1">
              <a:solidFill>
                <a:srgbClr val="3F4059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совершенствование процесса  организации питания в школьной столовой </a:t>
            </a:r>
            <a:endParaRPr lang="ru-RU" sz="1400">
              <a:solidFill>
                <a:srgbClr val="1271A5"/>
              </a:solidFill>
              <a:latin typeface="Arial"/>
              <a:cs typeface="Arial"/>
            </a:endParaRPr>
          </a:p>
        </p:txBody>
      </p:sp>
      <p:sp>
        <p:nvSpPr>
          <p:cNvPr id="1495418641" name="TextBox 31"/>
          <p:cNvSpPr txBox="1"/>
          <p:nvPr/>
        </p:nvSpPr>
        <p:spPr bwMode="auto">
          <a:xfrm>
            <a:off x="311085" y="4110087"/>
            <a:ext cx="5826130" cy="30777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1">
                <a:solidFill>
                  <a:srgbClr val="3F4059"/>
                </a:solidFill>
                <a:latin typeface="Arial"/>
                <a:cs typeface="Arial"/>
              </a:rPr>
              <a:t>Границы процесса: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от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получения </a:t>
            </a:r>
            <a:r>
              <a:rPr lang="ru-RU" sz="1400">
                <a:solidFill>
                  <a:srgbClr val="1271A5"/>
                </a:solidFill>
                <a:latin typeface="Arial"/>
                <a:cs typeface="Arial"/>
              </a:rPr>
              <a:t>заказа до утверждения меню</a:t>
            </a:r>
            <a:endParaRPr lang="ru-RU" sz="1400">
              <a:solidFill>
                <a:srgbClr val="1271A5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767991" y="4458073"/>
            <a:ext cx="3429000" cy="3429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581976" y="2686050"/>
            <a:ext cx="3429000" cy="3429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-254723" y="47022"/>
            <a:ext cx="4480913" cy="2243008"/>
          </a:xfrm>
          <a:prstGeom prst="rect">
            <a:avLst/>
          </a:prstGeom>
        </p:spPr>
      </p:pic>
      <p:sp>
        <p:nvSpPr>
          <p:cNvPr id="32" name="Текст. поле 13"/>
          <p:cNvSpPr txBox="1"/>
          <p:nvPr/>
        </p:nvSpPr>
        <p:spPr bwMode="auto">
          <a:xfrm>
            <a:off x="4089622" y="102579"/>
            <a:ext cx="7846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2000">
                <a:solidFill>
                  <a:schemeClr val="tx1">
                    <a:lumMod val="75000"/>
                    <a:lumOff val="25000"/>
                  </a:schemeClr>
                </a:solidFill>
                <a:latin typeface="Arial Black"/>
                <a:cs typeface="Times New Roman"/>
              </a:rPr>
              <a:t>1. Алгоритмы </a:t>
            </a:r>
            <a:r>
              <a:rPr lang="ru-RU" sz="2000">
                <a:solidFill>
                  <a:schemeClr val="tx1">
                    <a:lumMod val="75000"/>
                    <a:lumOff val="25000"/>
                  </a:schemeClr>
                </a:solidFill>
                <a:latin typeface="Arial Black"/>
                <a:cs typeface="Times New Roman"/>
              </a:rPr>
              <a:t>действий участников </a:t>
            </a:r>
            <a:r>
              <a:rPr lang="ru-RU" sz="2000">
                <a:solidFill>
                  <a:schemeClr val="tx1">
                    <a:lumMod val="75000"/>
                    <a:lumOff val="25000"/>
                  </a:schemeClr>
                </a:solidFill>
                <a:latin typeface="Arial Black"/>
                <a:cs typeface="Times New Roman"/>
              </a:rPr>
              <a:t>процесса</a:t>
            </a:r>
            <a:endParaRPr 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Текст. поле 14"/>
          <p:cNvSpPr txBox="1"/>
          <p:nvPr/>
        </p:nvSpPr>
        <p:spPr bwMode="auto">
          <a:xfrm>
            <a:off x="4226190" y="500847"/>
            <a:ext cx="75297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1600">
                <a:latin typeface="Arial Black"/>
                <a:cs typeface="Wix Madefor Display ExtraBold"/>
              </a:rPr>
              <a:t>  «</a:t>
            </a:r>
            <a:r>
              <a:rPr lang="ru-RU" sz="1600">
                <a:latin typeface="Arial Black"/>
                <a:cs typeface="Times New Roman"/>
              </a:rPr>
              <a:t>Организация питания обучающихся  МБОУ СОШ с. Тербуны</a:t>
            </a:r>
            <a:r>
              <a:rPr lang="ru-RU" sz="1600">
                <a:latin typeface="Arial Black"/>
                <a:cs typeface="Wix Madefor Display ExtraBold"/>
              </a:rPr>
              <a:t>»</a:t>
            </a:r>
            <a:endParaRPr lang="ru-RU" sz="1600">
              <a:latin typeface="Arial Black"/>
              <a:cs typeface="Wix Madefor Display ExtraBold"/>
            </a:endParaRPr>
          </a:p>
        </p:txBody>
      </p:sp>
      <p:graphicFrame>
        <p:nvGraphicFramePr>
          <p:cNvPr id="2" name="Таблица 1"/>
          <p:cNvGraphicFramePr>
            <a:graphicFrameLocks xmlns:a="http://schemas.openxmlformats.org/drawingml/2006/main" noGrp="1"/>
          </p:cNvGraphicFramePr>
          <p:nvPr/>
        </p:nvGraphicFramePr>
        <p:xfrm>
          <a:off x="247304" y="752739"/>
          <a:ext cx="11747770" cy="6144289"/>
        </p:xfrm>
        <a:graphic>
          <a:graphicData uri="http://schemas.openxmlformats.org/drawingml/2006/table">
            <a:tbl>
              <a:tblPr firstRow="1" firstCol="1" lastRow="0" lastCol="0" bandRow="1" bandCol="0">
                <a:tableStyleId>{5940675A-B579-460E-94D1-54222C63F5DA}</a:tableStyleId>
              </a:tblPr>
              <a:tblGrid>
                <a:gridCol w="971379"/>
                <a:gridCol w="1186174"/>
                <a:gridCol w="1180109"/>
                <a:gridCol w="1264157"/>
                <a:gridCol w="1303638"/>
                <a:gridCol w="1204666"/>
                <a:gridCol w="1204666"/>
                <a:gridCol w="1085391"/>
                <a:gridCol w="1173794"/>
                <a:gridCol w="1173794"/>
              </a:tblGrid>
              <a:tr h="336031">
                <a:tc rowSpan="2"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 b="1">
                          <a:latin typeface="Arial"/>
                          <a:cs typeface="Arial"/>
                        </a:rPr>
                        <a:t>Время протекания процесса</a:t>
                      </a:r>
                      <a:endParaRPr lang="ru-RU" sz="1000" b="1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p>
                      <a:pPr marL="0" marR="0" lvl="0" indent="0" algn="l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b="1">
                          <a:latin typeface="Arial"/>
                          <a:cs typeface="Arial"/>
                        </a:rPr>
                        <a:t>Границы процесса: </a:t>
                      </a:r>
                      <a:r>
                        <a:rPr lang="ru-RU" sz="120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от выявления потребностей до получения обратной связи о качестве питания</a:t>
                      </a:r>
                      <a:endParaRPr/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 b="1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gridSpan="3"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 b="1">
                          <a:latin typeface="Arial"/>
                          <a:cs typeface="Arial"/>
                        </a:rPr>
                        <a:t>ВПП</a:t>
                      </a:r>
                      <a:r>
                        <a:rPr lang="ru-RU" sz="1000" b="1">
                          <a:latin typeface="Arial"/>
                          <a:cs typeface="Arial"/>
                        </a:rPr>
                        <a:t>: </a:t>
                      </a:r>
                      <a:r>
                        <a:rPr lang="ru-RU" sz="1000" b="1">
                          <a:latin typeface="Arial"/>
                          <a:cs typeface="Arial"/>
                        </a:rPr>
                        <a:t>4</a:t>
                      </a:r>
                      <a:r>
                        <a:rPr lang="ru-RU" sz="1000" b="1">
                          <a:latin typeface="Arial"/>
                          <a:cs typeface="Arial"/>
                        </a:rPr>
                        <a:t> ч 27 </a:t>
                      </a:r>
                      <a:r>
                        <a:rPr lang="ru-RU" sz="1000" b="1">
                          <a:latin typeface="Arial"/>
                          <a:cs typeface="Arial"/>
                        </a:rPr>
                        <a:t>мин.</a:t>
                      </a:r>
                      <a:endParaRPr lang="ru-RU" sz="1000" b="1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304414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ea typeface="+mn-ea"/>
                          <a:cs typeface="Arial"/>
                        </a:rPr>
                        <a:t>3-4</a:t>
                      </a:r>
                      <a:r>
                        <a:rPr lang="ru-RU" sz="1000">
                          <a:latin typeface="Arial"/>
                          <a:ea typeface="+mn-ea"/>
                          <a:cs typeface="Arial"/>
                        </a:rPr>
                        <a:t> часа 1 раз в неделю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ea typeface="+mn-ea"/>
                          <a:cs typeface="Arial"/>
                        </a:rPr>
                        <a:t>1</a:t>
                      </a:r>
                      <a:r>
                        <a:rPr lang="ru-RU" sz="1000">
                          <a:latin typeface="Arial"/>
                          <a:ea typeface="+mn-ea"/>
                          <a:cs typeface="Arial"/>
                        </a:rPr>
                        <a:t> час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2 мин</a:t>
                      </a:r>
                      <a:r>
                        <a:rPr lang="ru-RU" sz="1000">
                          <a:latin typeface="Arial"/>
                          <a:cs typeface="Arial"/>
                        </a:rPr>
                        <a:t>.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30</a:t>
                      </a:r>
                      <a:r>
                        <a:rPr lang="ru-RU" sz="1000">
                          <a:latin typeface="Arial"/>
                          <a:cs typeface="Arial"/>
                        </a:rPr>
                        <a:t> мин</a:t>
                      </a:r>
                      <a:r>
                        <a:rPr lang="ru-RU" sz="1000">
                          <a:latin typeface="Arial"/>
                          <a:cs typeface="Arial"/>
                        </a:rPr>
                        <a:t>.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10</a:t>
                      </a:r>
                      <a:r>
                        <a:rPr lang="ru-RU" sz="1000">
                          <a:latin typeface="Arial"/>
                          <a:cs typeface="Arial"/>
                        </a:rPr>
                        <a:t> мин</a:t>
                      </a:r>
                      <a:r>
                        <a:rPr lang="ru-RU" sz="1000">
                          <a:latin typeface="Arial"/>
                          <a:cs typeface="Arial"/>
                        </a:rPr>
                        <a:t>.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25 </a:t>
                      </a:r>
                      <a:r>
                        <a:rPr lang="ru-RU" sz="1000">
                          <a:latin typeface="Arial"/>
                          <a:cs typeface="Arial"/>
                        </a:rPr>
                        <a:t>мин.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2-3</a:t>
                      </a:r>
                      <a:r>
                        <a:rPr lang="ru-RU" sz="1000">
                          <a:latin typeface="Arial"/>
                          <a:cs typeface="Arial"/>
                        </a:rPr>
                        <a:t> часа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cs typeface="Arial"/>
                        </a:rPr>
                        <a:t>10</a:t>
                      </a:r>
                      <a:r>
                        <a:rPr lang="ru-RU" sz="1000">
                          <a:latin typeface="Arial"/>
                          <a:cs typeface="Arial"/>
                        </a:rPr>
                        <a:t> – 20 </a:t>
                      </a:r>
                      <a:r>
                        <a:rPr lang="ru-RU" sz="1000">
                          <a:latin typeface="Arial"/>
                          <a:cs typeface="Arial"/>
                        </a:rPr>
                        <a:t>мин</a:t>
                      </a:r>
                      <a:r>
                        <a:rPr lang="ru-RU" sz="1000">
                          <a:latin typeface="Arial"/>
                          <a:cs typeface="Arial"/>
                        </a:rPr>
                        <a:t>.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Arial"/>
                          <a:ea typeface="+mn-ea"/>
                          <a:cs typeface="Arial"/>
                        </a:rPr>
                        <a:t>2</a:t>
                      </a:r>
                      <a:r>
                        <a:rPr lang="ru-RU" sz="1000">
                          <a:latin typeface="Arial"/>
                          <a:ea typeface="+mn-ea"/>
                          <a:cs typeface="Arial"/>
                        </a:rPr>
                        <a:t> часа еженедельно</a:t>
                      </a:r>
                      <a:endParaRPr lang="ru-RU" sz="10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</a:tr>
              <a:tr h="1610869"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+mn-lt"/>
                          <a:ea typeface="+mn-ea"/>
                          <a:cs typeface="Arial"/>
                        </a:rPr>
                        <a:t>Шеф-повар</a:t>
                      </a:r>
                      <a:endParaRPr/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+mn-ea"/>
                        <a:cs typeface="Arial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+mn-lt"/>
                          <a:ea typeface="Calibri"/>
                          <a:cs typeface="Arial"/>
                        </a:rPr>
                        <a:t>Персонал</a:t>
                      </a:r>
                      <a:r>
                        <a:rPr lang="ru-RU" sz="1000">
                          <a:latin typeface="+mn-lt"/>
                          <a:ea typeface="Calibri"/>
                          <a:cs typeface="Arial"/>
                        </a:rPr>
                        <a:t> столовой</a:t>
                      </a: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+mn-lt"/>
                          <a:ea typeface="Calibri"/>
                          <a:cs typeface="Arial"/>
                        </a:rPr>
                        <a:t>Разработка</a:t>
                      </a:r>
                      <a:r>
                        <a:rPr lang="ru-RU" sz="1000">
                          <a:latin typeface="+mn-lt"/>
                          <a:ea typeface="Calibri"/>
                          <a:cs typeface="Arial"/>
                        </a:rPr>
                        <a:t> двухнедельного меню </a:t>
                      </a: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defRPr/>
                      </a:pPr>
                      <a:endParaRPr lang="ru-RU" sz="1000">
                        <a:latin typeface="+mn-lt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>
                          <a:latin typeface="+mn-lt"/>
                          <a:cs typeface="Times New Roman"/>
                        </a:rPr>
                        <a:t>Автоматически</a:t>
                      </a:r>
                      <a:r>
                        <a:rPr lang="ru-RU" sz="1000">
                          <a:latin typeface="+mn-lt"/>
                          <a:cs typeface="Times New Roman"/>
                        </a:rPr>
                        <a:t> </a:t>
                      </a:r>
                      <a:r>
                        <a:rPr lang="ru-RU" sz="1000">
                          <a:latin typeface="+mn-lt"/>
                          <a:cs typeface="Times New Roman"/>
                        </a:rPr>
                        <a:t>рассчитывает  дневную стоимость питания </a:t>
                      </a:r>
                      <a:r>
                        <a:rPr lang="ru-RU" sz="1000">
                          <a:latin typeface="+mn-lt"/>
                          <a:cs typeface="Times New Roman"/>
                        </a:rPr>
                        <a:t>детей по категориям</a:t>
                      </a:r>
                      <a:r>
                        <a:rPr lang="ru-RU" sz="1000" b="0" i="0" u="none" strike="noStrike" cap="none" spc="0">
                          <a:ln>
                            <a:noFill/>
                          </a:ln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Times New Roman"/>
                        </a:rPr>
                        <a:t>, пользуясь данными таблицы</a:t>
                      </a:r>
                      <a:endParaRPr/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>
                          <a:latin typeface="+mn-lt"/>
                          <a:cs typeface="Times New Roman"/>
                        </a:rPr>
                        <a:t>Подготовка</a:t>
                      </a:r>
                      <a:r>
                        <a:rPr lang="ru-RU" sz="1000">
                          <a:latin typeface="+mn-lt"/>
                          <a:cs typeface="Times New Roman"/>
                        </a:rPr>
                        <a:t> заявки на продукты кладовщику</a:t>
                      </a:r>
                      <a:endParaRPr lang="ru-RU" sz="1000">
                        <a:latin typeface="+mn-lt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>
                          <a:latin typeface="+mn-lt"/>
                          <a:cs typeface="Times New Roman"/>
                        </a:rPr>
                        <a:t>Оформление</a:t>
                      </a:r>
                      <a:r>
                        <a:rPr lang="ru-RU" sz="1000">
                          <a:latin typeface="+mn-lt"/>
                          <a:cs typeface="Times New Roman"/>
                        </a:rPr>
                        <a:t> меню по категориям, заполнение накопительной ведомости, направление отчетной документации бухгалтеру</a:t>
                      </a:r>
                      <a:endParaRPr/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+mn-lt"/>
                          <a:cs typeface="Arial"/>
                        </a:rPr>
                        <a:t>Приготовление блюд</a:t>
                      </a: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000" b="1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  <a:p>
                      <a:pPr marL="0" marR="0" lvl="0" indent="0" algn="l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000" b="1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  <a:p>
                      <a:pPr marL="0" marR="0" lvl="0" indent="0" algn="l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b="0">
                          <a:solidFill>
                            <a:schemeClr val="tx1"/>
                          </a:solidFill>
                          <a:latin typeface="+mn-lt"/>
                          <a:cs typeface="Times New Roman"/>
                        </a:rPr>
                        <a:t>Раздача через несколько линий.</a:t>
                      </a:r>
                      <a:br>
                        <a:rPr lang="ru-RU" sz="1000" b="0">
                          <a:solidFill>
                            <a:schemeClr val="tx1"/>
                          </a:solidFill>
                          <a:latin typeface="+mn-lt"/>
                          <a:cs typeface="Times New Roman"/>
                        </a:rPr>
                      </a:br>
                      <a:r>
                        <a:rPr lang="ru-RU" sz="1000" b="0">
                          <a:solidFill>
                            <a:schemeClr val="tx1"/>
                          </a:solidFill>
                          <a:latin typeface="+mn-lt"/>
                          <a:cs typeface="Times New Roman"/>
                        </a:rPr>
                        <a:t>Контроль очередей персоналом</a:t>
                      </a:r>
                      <a:endParaRPr/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</a:tr>
              <a:tr h="1195703"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+mn-lt"/>
                          <a:ea typeface="Calibri"/>
                          <a:cs typeface="Arial"/>
                        </a:rPr>
                        <a:t>Ответственный за питание</a:t>
                      </a: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>
                          <a:solidFill>
                            <a:prstClr val="black"/>
                          </a:solidFill>
                          <a:latin typeface="+mn-lt"/>
                          <a:cs typeface="Arial"/>
                        </a:rPr>
                        <a:t>Определяет навигацию потоков обучающихся по времени и направлениям</a:t>
                      </a:r>
                      <a:endParaRPr lang="ru-RU" sz="1000" b="0" i="0" u="none" strike="noStrike" cap="none" spc="0">
                        <a:ln>
                          <a:noFill/>
                        </a:ln>
                        <a:solidFill>
                          <a:prstClr val="black"/>
                        </a:solidFill>
                        <a:latin typeface="+mn-lt"/>
                        <a:cs typeface="Arial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>
                          <a:latin typeface="+mn-lt"/>
                          <a:ea typeface="Calibri"/>
                          <a:cs typeface="Arial"/>
                        </a:rPr>
                        <a:t>Информирование</a:t>
                      </a:r>
                      <a:r>
                        <a:rPr lang="ru-RU" sz="1000">
                          <a:latin typeface="+mn-lt"/>
                          <a:ea typeface="Calibri"/>
                          <a:cs typeface="Arial"/>
                        </a:rPr>
                        <a:t>: публикация меню, графика питания, обновление стендов</a:t>
                      </a: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+mn-lt"/>
                          <a:cs typeface="Arial"/>
                        </a:rPr>
                        <a:t> </a:t>
                      </a: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+mn-lt"/>
                          <a:cs typeface="Arial"/>
                        </a:rPr>
                        <a:t> </a:t>
                      </a: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b="0">
                          <a:solidFill>
                            <a:schemeClr val="tx1"/>
                          </a:solidFill>
                          <a:latin typeface="+mn-lt"/>
                          <a:cs typeface="Times New Roman"/>
                        </a:rPr>
                        <a:t>Проведение мониторинга; еженедельные опросы,</a:t>
                      </a:r>
                      <a:br>
                        <a:rPr lang="ru-RU" sz="1000" b="0">
                          <a:solidFill>
                            <a:schemeClr val="tx1"/>
                          </a:solidFill>
                          <a:latin typeface="+mn-lt"/>
                          <a:cs typeface="Times New Roman"/>
                        </a:rPr>
                      </a:br>
                      <a:r>
                        <a:rPr lang="ru-RU" sz="1000" b="0">
                          <a:solidFill>
                            <a:schemeClr val="tx1"/>
                          </a:solidFill>
                          <a:latin typeface="+mn-lt"/>
                          <a:cs typeface="Times New Roman"/>
                        </a:rPr>
                        <a:t>анализ эффективности изменений</a:t>
                      </a:r>
                      <a:endParaRPr/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</a:tr>
              <a:tr h="1216808"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+mn-lt"/>
                          <a:ea typeface="Calibri"/>
                          <a:cs typeface="Arial"/>
                        </a:rPr>
                        <a:t>Технический специалист</a:t>
                      </a: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>
                          <a:latin typeface="+mn-lt"/>
                          <a:cs typeface="Times New Roman"/>
                        </a:rPr>
                        <a:t>Создание и внедрение </a:t>
                      </a:r>
                      <a:r>
                        <a:rPr lang="ru-RU" sz="1000">
                          <a:latin typeface="+mn-lt"/>
                          <a:cs typeface="Times New Roman"/>
                        </a:rPr>
                        <a:t>Excel</a:t>
                      </a:r>
                      <a:r>
                        <a:rPr lang="ru-RU" sz="1000">
                          <a:latin typeface="+mn-lt"/>
                          <a:cs typeface="Times New Roman"/>
                        </a:rPr>
                        <a:t> –таблицы для заказа питания классными руководителями с автоматическим подсчетом</a:t>
                      </a: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+mn-lt"/>
                          <a:cs typeface="Arial"/>
                        </a:rPr>
                        <a:t> </a:t>
                      </a: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</a:tr>
              <a:tr h="789791"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+mn-lt"/>
                          <a:ea typeface="Calibri"/>
                          <a:cs typeface="Arial"/>
                        </a:rPr>
                        <a:t>Классный руководитель</a:t>
                      </a: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+mn-lt"/>
                          <a:cs typeface="Arial"/>
                        </a:rPr>
                        <a:t> </a:t>
                      </a: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+mn-lt"/>
                          <a:cs typeface="Arial"/>
                        </a:rPr>
                        <a:t> </a:t>
                      </a:r>
                      <a:r>
                        <a:rPr lang="ru-RU" sz="1000">
                          <a:latin typeface="+mn-lt"/>
                          <a:cs typeface="Arial"/>
                        </a:rPr>
                        <a:t>Заказ питания обучающихся с ПК/мобильного телефона/ рабочего места в учительской</a:t>
                      </a: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+mn-lt"/>
                          <a:cs typeface="Arial"/>
                        </a:rPr>
                        <a:t> </a:t>
                      </a: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+mn-lt"/>
                          <a:ea typeface="Calibri"/>
                          <a:cs typeface="Arial"/>
                        </a:rPr>
                        <a:t>Сопровождение обучающихся в столовую</a:t>
                      </a: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</a:tr>
              <a:tr h="651645"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+mn-lt"/>
                          <a:ea typeface="+mn-ea"/>
                          <a:cs typeface="Arial"/>
                        </a:rPr>
                        <a:t>Директор</a:t>
                      </a: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>
                          <a:latin typeface="+mn-lt"/>
                          <a:cs typeface="Arial"/>
                        </a:rPr>
                        <a:t> </a:t>
                      </a:r>
                      <a:endParaRPr lang="ru-RU" sz="1000">
                        <a:latin typeface="+mn-lt"/>
                        <a:cs typeface="Times New Roman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+mn-lt"/>
                          <a:cs typeface="Arial"/>
                        </a:rPr>
                        <a:t> </a:t>
                      </a: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+mn-lt"/>
                          <a:cs typeface="Arial"/>
                        </a:rPr>
                        <a:t> </a:t>
                      </a: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+mn-lt"/>
                          <a:cs typeface="Arial"/>
                        </a:rPr>
                        <a:t> </a:t>
                      </a:r>
                      <a:r>
                        <a:rPr lang="ru-RU" sz="1000">
                          <a:latin typeface="+mn-lt"/>
                          <a:cs typeface="Arial"/>
                        </a:rPr>
                        <a:t>Утверждает меню</a:t>
                      </a: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000">
                          <a:latin typeface="+mn-lt"/>
                          <a:cs typeface="Arial"/>
                        </a:rPr>
                        <a:t> </a:t>
                      </a: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000" b="1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cs typeface="Arial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000"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1819" marR="51819" marT="0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Стрелка: вправо 5"/>
          <p:cNvSpPr/>
          <p:nvPr/>
        </p:nvSpPr>
        <p:spPr bwMode="auto">
          <a:xfrm rot="5400000">
            <a:off x="1866445" y="5503663"/>
            <a:ext cx="869950" cy="7620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8" name="Стрелка: вправо 8"/>
          <p:cNvSpPr/>
          <p:nvPr/>
        </p:nvSpPr>
        <p:spPr bwMode="auto">
          <a:xfrm>
            <a:off x="2163929" y="3662267"/>
            <a:ext cx="198782" cy="45719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" name="Стрелка: вправо 11"/>
          <p:cNvSpPr/>
          <p:nvPr/>
        </p:nvSpPr>
        <p:spPr bwMode="auto">
          <a:xfrm>
            <a:off x="8229600" y="1782764"/>
            <a:ext cx="276225" cy="6985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3" name="Стрелка: вправо 14"/>
          <p:cNvSpPr/>
          <p:nvPr/>
        </p:nvSpPr>
        <p:spPr bwMode="auto">
          <a:xfrm rot="16199999" flipV="1">
            <a:off x="6721911" y="4493758"/>
            <a:ext cx="3572936" cy="7855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4" name="Стрелка: вправо 15"/>
          <p:cNvSpPr/>
          <p:nvPr/>
        </p:nvSpPr>
        <p:spPr bwMode="auto">
          <a:xfrm rot="5400000" flipV="1">
            <a:off x="6452960" y="4508871"/>
            <a:ext cx="3609783" cy="85174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>
              <a:defRPr/>
            </a:pPr>
            <a:r>
              <a:rPr lang="ru-RU"/>
              <a:t>м</a:t>
            </a:r>
            <a:endParaRPr lang="ru-RU"/>
          </a:p>
        </p:txBody>
      </p:sp>
      <p:sp>
        <p:nvSpPr>
          <p:cNvPr id="26" name="Стрелка: вправо 17"/>
          <p:cNvSpPr/>
          <p:nvPr/>
        </p:nvSpPr>
        <p:spPr bwMode="auto">
          <a:xfrm>
            <a:off x="2638980" y="5907698"/>
            <a:ext cx="715835" cy="68262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7" name="Стрелка: вправо 18"/>
          <p:cNvSpPr/>
          <p:nvPr/>
        </p:nvSpPr>
        <p:spPr bwMode="auto">
          <a:xfrm>
            <a:off x="4755653" y="2746565"/>
            <a:ext cx="277812" cy="68263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5141" name="Рисунок 20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10169758" y="5146475"/>
            <a:ext cx="263525" cy="263525"/>
          </a:xfrm>
          <a:prstGeom prst="rect">
            <a:avLst/>
          </a:prstGeom>
          <a:noFill/>
        </p:spPr>
      </p:pic>
      <p:pic>
        <p:nvPicPr>
          <p:cNvPr id="5138" name="Рисунок 22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7966075" y="3177014"/>
            <a:ext cx="263525" cy="263525"/>
          </a:xfrm>
          <a:prstGeom prst="rect">
            <a:avLst/>
          </a:prstGeom>
          <a:noFill/>
        </p:spPr>
      </p:pic>
      <p:pic>
        <p:nvPicPr>
          <p:cNvPr id="5122" name="Рисунок 24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8267460" y="5410000"/>
            <a:ext cx="263525" cy="263525"/>
          </a:xfrm>
          <a:prstGeom prst="rect">
            <a:avLst/>
          </a:prstGeom>
          <a:noFill/>
        </p:spPr>
      </p:pic>
      <p:sp>
        <p:nvSpPr>
          <p:cNvPr id="39" name="Пятно 1 38"/>
          <p:cNvSpPr/>
          <p:nvPr/>
        </p:nvSpPr>
        <p:spPr bwMode="auto">
          <a:xfrm>
            <a:off x="11209338" y="7585075"/>
            <a:ext cx="506412" cy="641350"/>
          </a:xfrm>
          <a:prstGeom prst="irregularSeal1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121627" tIns="60814" rIns="121627" bIns="60814" rtlCol="0" anchor="ctr">
            <a:noAutofit/>
          </a:bodyPr>
          <a:lstStyle/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800">
                <a:solidFill>
                  <a:srgbClr val="FFFFFF"/>
                </a:solidFill>
                <a:ea typeface="Calibri"/>
                <a:cs typeface="Times New Roman"/>
              </a:rPr>
              <a:t>5</a:t>
            </a:r>
            <a:endParaRPr lang="ru-RU" sz="1100">
              <a:ea typeface="Calibri"/>
              <a:cs typeface="Times New Roman"/>
            </a:endParaRPr>
          </a:p>
        </p:txBody>
      </p:sp>
      <p:sp>
        <p:nvSpPr>
          <p:cNvPr id="42" name="Стрелка: вправо 5"/>
          <p:cNvSpPr/>
          <p:nvPr/>
        </p:nvSpPr>
        <p:spPr bwMode="auto">
          <a:xfrm rot="16199999" flipV="1">
            <a:off x="3154265" y="4206814"/>
            <a:ext cx="3014374" cy="59635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47" name="Стрелка: вправо 5"/>
          <p:cNvSpPr/>
          <p:nvPr/>
        </p:nvSpPr>
        <p:spPr bwMode="auto">
          <a:xfrm rot="5400000" flipV="1">
            <a:off x="9080455" y="4033905"/>
            <a:ext cx="2903265" cy="106173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8610600" y="6442162"/>
            <a:ext cx="33844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200">
                <a:solidFill>
                  <a:srgbClr val="3F4059"/>
                </a:solidFill>
                <a:latin typeface="Arial Black"/>
                <a:cs typeface="Wix Madefor Display ExtraBold"/>
              </a:rPr>
              <a:t>Количество обучающихся: </a:t>
            </a:r>
            <a:r>
              <a:rPr lang="ru-RU" sz="1200">
                <a:solidFill>
                  <a:srgbClr val="3F4059"/>
                </a:solidFill>
                <a:latin typeface="Arial Black"/>
                <a:cs typeface="Wix Madefor Display ExtraBold"/>
              </a:rPr>
              <a:t>1197 </a:t>
            </a:r>
            <a:r>
              <a:rPr lang="ru-RU" sz="1200">
                <a:solidFill>
                  <a:srgbClr val="3F4059"/>
                </a:solidFill>
                <a:latin typeface="Arial Black"/>
                <a:cs typeface="Wix Madefor Display ExtraBold"/>
              </a:rPr>
              <a:t>чел. </a:t>
            </a:r>
            <a:endParaRPr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A55927-8A4C-2C49-90A3-CC1EDAFCA48D}" type="slidenum">
              <a:rPr lang="ru-RU"/>
              <a:t/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xmlns:a="http://schemas.openxmlformats.org/drawingml/2006/main" noGrp="1"/>
          </p:cNvGraphicFramePr>
          <p:nvPr/>
        </p:nvGraphicFramePr>
        <p:xfrm>
          <a:off x="13636487" y="3081130"/>
          <a:ext cx="208280" cy="365760"/>
        </p:xfrm>
        <a:graphic>
          <a:graphicData uri="http://schemas.openxmlformats.org/drawingml/2006/table">
            <a:tbl>
              <a:tblPr firstRow="0" firstCol="0" lastRow="0" lastCol="0" bandRow="0" bandCol="0"/>
              <a:tblGrid>
                <a:gridCol w="208280"/>
              </a:tblGrid>
              <a:tr h="0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</a:tr>
            </a:tbl>
          </a:graphicData>
        </a:graphic>
      </p:graphicFrame>
      <p:sp>
        <p:nvSpPr>
          <p:cNvPr id="33" name="Стрелка: вправо 11"/>
          <p:cNvSpPr/>
          <p:nvPr/>
        </p:nvSpPr>
        <p:spPr bwMode="auto">
          <a:xfrm>
            <a:off x="5860882" y="1776041"/>
            <a:ext cx="276225" cy="6985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4" name="Стрелка: вправо 11"/>
          <p:cNvSpPr/>
          <p:nvPr/>
        </p:nvSpPr>
        <p:spPr bwMode="auto">
          <a:xfrm>
            <a:off x="6998988" y="2135878"/>
            <a:ext cx="276225" cy="6985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6" name="Стрелка: вправо 11"/>
          <p:cNvSpPr/>
          <p:nvPr/>
        </p:nvSpPr>
        <p:spPr bwMode="auto">
          <a:xfrm>
            <a:off x="9358918" y="2170803"/>
            <a:ext cx="276225" cy="6985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66099" y="0"/>
            <a:ext cx="4480913" cy="22430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324271" y="1714501"/>
            <a:ext cx="3428999" cy="34289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-819978" y="4400550"/>
            <a:ext cx="3429000" cy="3429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-1454643" y="2686050"/>
            <a:ext cx="3429000" cy="3429000"/>
          </a:xfrm>
          <a:prstGeom prst="rect">
            <a:avLst/>
          </a:prstGeom>
        </p:spPr>
      </p:pic>
      <p:sp>
        <p:nvSpPr>
          <p:cNvPr id="173" name="Прямоугольник 172"/>
          <p:cNvSpPr/>
          <p:nvPr/>
        </p:nvSpPr>
        <p:spPr bwMode="auto">
          <a:xfrm>
            <a:off x="157952" y="806902"/>
            <a:ext cx="11546048" cy="5838995"/>
          </a:xfrm>
          <a:prstGeom prst="rect">
            <a:avLst/>
          </a:prstGeom>
          <a:solidFill>
            <a:schemeClr val="bg1"/>
          </a:solidFill>
          <a:ln>
            <a:solidFill>
              <a:srgbClr val="127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rgbClr val="1271A5"/>
              </a:solidFill>
            </a:endParaRPr>
          </a:p>
        </p:txBody>
      </p:sp>
      <p:sp>
        <p:nvSpPr>
          <p:cNvPr id="14" name="Текст. поле 13"/>
          <p:cNvSpPr txBox="1"/>
          <p:nvPr/>
        </p:nvSpPr>
        <p:spPr bwMode="auto">
          <a:xfrm>
            <a:off x="7351559" y="47922"/>
            <a:ext cx="4590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ru-RU" sz="2000">
                <a:solidFill>
                  <a:srgbClr val="64CAF0"/>
                </a:solidFill>
                <a:latin typeface="Arial Black"/>
                <a:cs typeface="Times New Roman"/>
              </a:rPr>
              <a:t>2. Роли участников процесса</a:t>
            </a:r>
            <a:endParaRPr lang="en-US" sz="1600">
              <a:solidFill>
                <a:prstClr val="black"/>
              </a:solidFill>
            </a:endParaRPr>
          </a:p>
        </p:txBody>
      </p:sp>
      <p:grpSp>
        <p:nvGrpSpPr>
          <p:cNvPr id="95" name="Группа 94"/>
          <p:cNvGrpSpPr/>
          <p:nvPr/>
        </p:nvGrpSpPr>
        <p:grpSpPr bwMode="auto">
          <a:xfrm>
            <a:off x="416093" y="735291"/>
            <a:ext cx="11103462" cy="3195685"/>
            <a:chOff x="581113" y="435836"/>
            <a:chExt cx="11089181" cy="3103543"/>
          </a:xfrm>
          <a:solidFill>
            <a:srgbClr val="E9F8FD"/>
          </a:solidFill>
        </p:grpSpPr>
        <p:cxnSp>
          <p:nvCxnSpPr>
            <p:cNvPr id="97" name="Прямая соединительная линия 96"/>
            <p:cNvCxnSpPr>
              <a:cxnSpLocks/>
            </p:cNvCxnSpPr>
            <p:nvPr/>
          </p:nvCxnSpPr>
          <p:spPr bwMode="auto">
            <a:xfrm>
              <a:off x="6268341" y="435836"/>
              <a:ext cx="0" cy="111095"/>
            </a:xfrm>
            <a:prstGeom prst="line">
              <a:avLst/>
            </a:prstGeom>
            <a:grpFill/>
            <a:ln w="6350" cap="flat" cmpd="sng" algn="ctr">
              <a:solidFill>
                <a:srgbClr val="1271A5"/>
              </a:solidFill>
              <a:prstDash val="sysDot"/>
              <a:miter lim="800000"/>
            </a:ln>
            <a:effectLst/>
          </p:spPr>
        </p:cxnSp>
        <p:cxnSp>
          <p:nvCxnSpPr>
            <p:cNvPr id="98" name="Прямая соединительная линия 97"/>
            <p:cNvCxnSpPr>
              <a:cxnSpLocks/>
            </p:cNvCxnSpPr>
            <p:nvPr/>
          </p:nvCxnSpPr>
          <p:spPr bwMode="auto">
            <a:xfrm>
              <a:off x="1089589" y="546931"/>
              <a:ext cx="9490104" cy="8546"/>
            </a:xfrm>
            <a:prstGeom prst="line">
              <a:avLst/>
            </a:prstGeom>
            <a:grpFill/>
            <a:ln w="6350" cap="flat" cmpd="sng" algn="ctr">
              <a:solidFill>
                <a:srgbClr val="1271A5"/>
              </a:solidFill>
              <a:prstDash val="sysDot"/>
              <a:miter lim="800000"/>
            </a:ln>
            <a:effectLst/>
          </p:spPr>
        </p:cxnSp>
        <p:cxnSp>
          <p:nvCxnSpPr>
            <p:cNvPr id="99" name="Прямая соединительная линия 98"/>
            <p:cNvCxnSpPr>
              <a:cxnSpLocks/>
            </p:cNvCxnSpPr>
            <p:nvPr/>
          </p:nvCxnSpPr>
          <p:spPr bwMode="auto">
            <a:xfrm>
              <a:off x="1089589" y="555477"/>
              <a:ext cx="0" cy="273465"/>
            </a:xfrm>
            <a:prstGeom prst="line">
              <a:avLst/>
            </a:prstGeom>
            <a:grpFill/>
            <a:ln w="6350" cap="flat" cmpd="sng" algn="ctr">
              <a:solidFill>
                <a:srgbClr val="1271A5"/>
              </a:solidFill>
              <a:prstDash val="sysDot"/>
              <a:miter lim="800000"/>
            </a:ln>
            <a:effectLst/>
          </p:spPr>
        </p:cxnSp>
        <p:sp>
          <p:nvSpPr>
            <p:cNvPr id="100" name="Скругленный прямоугольник 99"/>
            <p:cNvSpPr/>
            <p:nvPr/>
          </p:nvSpPr>
          <p:spPr bwMode="auto">
            <a:xfrm>
              <a:off x="581113" y="828941"/>
              <a:ext cx="1512000" cy="372068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6350" cap="flat" cmpd="sng" algn="ctr">
              <a:solidFill>
                <a:schemeClr val="accent2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ru-RU" sz="900" b="1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rPr>
                <a:t>Классный</a:t>
              </a:r>
              <a:r>
                <a:rPr lang="ru-RU" sz="900" b="1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rPr>
                <a:t> руководитель</a:t>
              </a:r>
              <a:endParaRPr lang="ru-RU" sz="900" b="1" i="0" u="none" strike="noStrike" cap="none" spc="0">
                <a:ln>
                  <a:noFill/>
                </a:ln>
                <a:solidFill>
                  <a:prstClr val="black"/>
                </a:solidFill>
                <a:latin typeface="Arial"/>
                <a:cs typeface="Arial"/>
              </a:endParaRPr>
            </a:p>
          </p:txBody>
        </p:sp>
        <p:sp>
          <p:nvSpPr>
            <p:cNvPr id="101" name="Скругленный прямоугольник 100"/>
            <p:cNvSpPr/>
            <p:nvPr/>
          </p:nvSpPr>
          <p:spPr bwMode="auto">
            <a:xfrm>
              <a:off x="2451217" y="828941"/>
              <a:ext cx="1512000" cy="372068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6350" cap="flat" cmpd="sng" algn="ctr">
              <a:solidFill>
                <a:schemeClr val="accent2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ru-RU" sz="900" b="1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rPr>
                <a:t>Ответственный</a:t>
              </a:r>
              <a:r>
                <a:rPr lang="ru-RU" sz="900" b="1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rPr>
                <a:t> за питание</a:t>
              </a:r>
              <a:endParaRPr lang="ru-RU" sz="900" b="1" i="0" u="none" strike="noStrike" cap="none" spc="0">
                <a:ln>
                  <a:noFill/>
                </a:ln>
                <a:solidFill>
                  <a:prstClr val="black"/>
                </a:solidFill>
                <a:latin typeface="Arial"/>
                <a:cs typeface="Arial"/>
              </a:endParaRPr>
            </a:p>
          </p:txBody>
        </p:sp>
        <p:sp>
          <p:nvSpPr>
            <p:cNvPr id="102" name="Скругленный прямоугольник 101"/>
            <p:cNvSpPr/>
            <p:nvPr/>
          </p:nvSpPr>
          <p:spPr bwMode="auto">
            <a:xfrm>
              <a:off x="4319893" y="837488"/>
              <a:ext cx="1512000" cy="372068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6350" cap="flat" cmpd="sng" algn="ctr">
              <a:solidFill>
                <a:schemeClr val="accent2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ru-RU" sz="900" b="1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rPr>
                <a:t>Технический специалист</a:t>
              </a:r>
              <a:endParaRPr/>
            </a:p>
          </p:txBody>
        </p:sp>
        <p:sp>
          <p:nvSpPr>
            <p:cNvPr id="103" name="Скругленный прямоугольник 102"/>
            <p:cNvSpPr/>
            <p:nvPr/>
          </p:nvSpPr>
          <p:spPr bwMode="auto">
            <a:xfrm>
              <a:off x="6191425" y="837488"/>
              <a:ext cx="1512000" cy="372068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6350" cap="flat" cmpd="sng" algn="ctr">
              <a:solidFill>
                <a:schemeClr val="accent2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ru-RU" sz="900" b="1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rPr>
                <a:t>Учащийся</a:t>
              </a:r>
              <a:endParaRPr lang="ru-RU" sz="800" b="1" i="0" u="none" strike="noStrike" cap="none" spc="0">
                <a:ln>
                  <a:noFill/>
                </a:ln>
                <a:solidFill>
                  <a:prstClr val="black"/>
                </a:solidFill>
                <a:latin typeface="Arial"/>
                <a:cs typeface="Arial"/>
              </a:endParaRPr>
            </a:p>
          </p:txBody>
        </p:sp>
        <p:sp>
          <p:nvSpPr>
            <p:cNvPr id="104" name="Скругленный прямоугольник 103"/>
            <p:cNvSpPr/>
            <p:nvPr/>
          </p:nvSpPr>
          <p:spPr bwMode="auto">
            <a:xfrm>
              <a:off x="8062957" y="837488"/>
              <a:ext cx="1440000" cy="372068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6350" cap="flat" cmpd="sng" algn="ctr">
              <a:solidFill>
                <a:schemeClr val="accent2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ru-RU" sz="900" b="1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rPr>
                <a:t>Повар</a:t>
              </a:r>
              <a:endParaRPr/>
            </a:p>
          </p:txBody>
        </p:sp>
        <p:sp>
          <p:nvSpPr>
            <p:cNvPr id="105" name="Скругленный прямоугольник 104"/>
            <p:cNvSpPr/>
            <p:nvPr/>
          </p:nvSpPr>
          <p:spPr bwMode="auto">
            <a:xfrm>
              <a:off x="9934489" y="837488"/>
              <a:ext cx="1440000" cy="372068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6350" cap="flat" cmpd="sng" algn="ctr">
              <a:solidFill>
                <a:schemeClr val="accent2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ru-RU" sz="900" b="1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rPr>
                <a:t>Директор</a:t>
              </a:r>
              <a:endParaRPr/>
            </a:p>
          </p:txBody>
        </p:sp>
        <p:cxnSp>
          <p:nvCxnSpPr>
            <p:cNvPr id="106" name="Прямая соединительная линия 105"/>
            <p:cNvCxnSpPr>
              <a:cxnSpLocks/>
            </p:cNvCxnSpPr>
            <p:nvPr/>
          </p:nvCxnSpPr>
          <p:spPr bwMode="auto">
            <a:xfrm>
              <a:off x="2993877" y="564023"/>
              <a:ext cx="0" cy="273465"/>
            </a:xfrm>
            <a:prstGeom prst="line">
              <a:avLst/>
            </a:prstGeom>
            <a:grpFill/>
            <a:ln w="6350" cap="flat" cmpd="sng" algn="ctr">
              <a:solidFill>
                <a:srgbClr val="1271A5"/>
              </a:solidFill>
              <a:prstDash val="sysDot"/>
              <a:miter lim="800000"/>
            </a:ln>
            <a:effectLst/>
          </p:spPr>
        </p:cxnSp>
        <p:cxnSp>
          <p:nvCxnSpPr>
            <p:cNvPr id="107" name="Прямая соединительная линия 106"/>
            <p:cNvCxnSpPr>
              <a:cxnSpLocks/>
            </p:cNvCxnSpPr>
            <p:nvPr/>
          </p:nvCxnSpPr>
          <p:spPr bwMode="auto">
            <a:xfrm>
              <a:off x="4865406" y="564023"/>
              <a:ext cx="0" cy="273465"/>
            </a:xfrm>
            <a:prstGeom prst="line">
              <a:avLst/>
            </a:prstGeom>
            <a:grpFill/>
            <a:ln w="6350" cap="flat" cmpd="sng" algn="ctr">
              <a:solidFill>
                <a:srgbClr val="1271A5"/>
              </a:solidFill>
              <a:prstDash val="sysDot"/>
              <a:miter lim="800000"/>
            </a:ln>
            <a:effectLst/>
          </p:spPr>
        </p:cxnSp>
        <p:cxnSp>
          <p:nvCxnSpPr>
            <p:cNvPr id="108" name="Прямая соединительная линия 107"/>
            <p:cNvCxnSpPr>
              <a:cxnSpLocks/>
            </p:cNvCxnSpPr>
            <p:nvPr/>
          </p:nvCxnSpPr>
          <p:spPr bwMode="auto">
            <a:xfrm>
              <a:off x="6771118" y="564023"/>
              <a:ext cx="0" cy="273465"/>
            </a:xfrm>
            <a:prstGeom prst="line">
              <a:avLst/>
            </a:prstGeom>
            <a:grpFill/>
            <a:ln w="6350" cap="flat" cmpd="sng" algn="ctr">
              <a:solidFill>
                <a:srgbClr val="1271A5"/>
              </a:solidFill>
              <a:prstDash val="sysDot"/>
              <a:miter lim="800000"/>
            </a:ln>
            <a:effectLst/>
          </p:spPr>
        </p:cxnSp>
        <p:cxnSp>
          <p:nvCxnSpPr>
            <p:cNvPr id="109" name="Прямая соединительная линия 108"/>
            <p:cNvCxnSpPr>
              <a:cxnSpLocks/>
            </p:cNvCxnSpPr>
            <p:nvPr/>
          </p:nvCxnSpPr>
          <p:spPr bwMode="auto">
            <a:xfrm>
              <a:off x="8617011" y="564023"/>
              <a:ext cx="0" cy="273465"/>
            </a:xfrm>
            <a:prstGeom prst="line">
              <a:avLst/>
            </a:prstGeom>
            <a:grpFill/>
            <a:ln w="6350" cap="flat" cmpd="sng" algn="ctr">
              <a:solidFill>
                <a:srgbClr val="1271A5"/>
              </a:solidFill>
              <a:prstDash val="sysDot"/>
              <a:miter lim="800000"/>
            </a:ln>
            <a:effectLst/>
          </p:spPr>
        </p:cxnSp>
        <p:cxnSp>
          <p:nvCxnSpPr>
            <p:cNvPr id="110" name="Прямая соединительная линия 109"/>
            <p:cNvCxnSpPr>
              <a:cxnSpLocks/>
            </p:cNvCxnSpPr>
            <p:nvPr/>
          </p:nvCxnSpPr>
          <p:spPr bwMode="auto">
            <a:xfrm>
              <a:off x="10582542" y="564023"/>
              <a:ext cx="0" cy="273465"/>
            </a:xfrm>
            <a:prstGeom prst="line">
              <a:avLst/>
            </a:prstGeom>
            <a:grpFill/>
            <a:ln w="6350" cap="flat" cmpd="sng" algn="ctr">
              <a:solidFill>
                <a:srgbClr val="1271A5"/>
              </a:solidFill>
              <a:prstDash val="sysDot"/>
              <a:miter lim="800000"/>
            </a:ln>
            <a:effectLst/>
          </p:spPr>
        </p:cxnSp>
        <p:sp>
          <p:nvSpPr>
            <p:cNvPr id="113" name="Скругленный прямоугольник 112"/>
            <p:cNvSpPr/>
            <p:nvPr/>
          </p:nvSpPr>
          <p:spPr bwMode="auto">
            <a:xfrm>
              <a:off x="721202" y="1395809"/>
              <a:ext cx="1517715" cy="372068"/>
            </a:xfrm>
            <a:prstGeom prst="roundRect">
              <a:avLst>
                <a:gd name="adj" fmla="val 16667"/>
              </a:avLst>
            </a:prstGeom>
            <a:grpFill/>
            <a:ln w="6350" cap="flat" cmpd="sng" algn="ctr">
              <a:solidFill>
                <a:srgbClr val="1271A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ru-RU" sz="800" b="0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rPr>
                <a:t>Осуществляет</a:t>
              </a:r>
              <a:r>
                <a:rPr lang="ru-RU" sz="800" b="0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rPr>
                <a:t> заказ питания обучающихся в </a:t>
              </a:r>
              <a:r>
                <a:rPr lang="en-US" sz="800">
                  <a:solidFill>
                    <a:prstClr val="black"/>
                  </a:solidFill>
                  <a:latin typeface="Arial"/>
                  <a:cs typeface="Arial"/>
                </a:rPr>
                <a:t>E</a:t>
              </a:r>
              <a:r>
                <a:rPr lang="en-US" sz="800" b="0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rPr>
                <a:t>xcel</a:t>
              </a:r>
              <a:r>
                <a:rPr lang="ru-RU" sz="800">
                  <a:solidFill>
                    <a:prstClr val="black"/>
                  </a:solidFill>
                  <a:latin typeface="Arial"/>
                  <a:cs typeface="Arial"/>
                </a:rPr>
                <a:t>-таблице</a:t>
              </a:r>
              <a:endParaRPr lang="ru-RU" sz="800" b="0" i="0" u="none" strike="noStrike" cap="none" spc="0">
                <a:ln>
                  <a:noFill/>
                </a:ln>
                <a:solidFill>
                  <a:prstClr val="black"/>
                </a:solidFill>
                <a:latin typeface="Arial"/>
                <a:cs typeface="Arial"/>
              </a:endParaRPr>
            </a:p>
          </p:txBody>
        </p:sp>
        <p:cxnSp>
          <p:nvCxnSpPr>
            <p:cNvPr id="130" name="Прямая соединительная линия 129"/>
            <p:cNvCxnSpPr>
              <a:cxnSpLocks/>
            </p:cNvCxnSpPr>
            <p:nvPr/>
          </p:nvCxnSpPr>
          <p:spPr bwMode="auto">
            <a:xfrm>
              <a:off x="2675545" y="1696339"/>
              <a:ext cx="126052" cy="1423"/>
            </a:xfrm>
            <a:prstGeom prst="line">
              <a:avLst/>
            </a:prstGeom>
            <a:grpFill/>
            <a:ln w="6350" cap="flat" cmpd="sng" algn="ctr">
              <a:solidFill>
                <a:srgbClr val="1271A5"/>
              </a:solidFill>
              <a:prstDash val="sysDot"/>
              <a:miter lim="800000"/>
            </a:ln>
            <a:effectLst/>
          </p:spPr>
        </p:cxnSp>
        <p:grpSp>
          <p:nvGrpSpPr>
            <p:cNvPr id="131" name="Группа 130"/>
            <p:cNvGrpSpPr/>
            <p:nvPr/>
          </p:nvGrpSpPr>
          <p:grpSpPr bwMode="auto">
            <a:xfrm>
              <a:off x="2521009" y="1170774"/>
              <a:ext cx="1649801" cy="1986507"/>
              <a:chOff x="2521009" y="1170774"/>
              <a:chExt cx="1649801" cy="1986507"/>
            </a:xfrm>
            <a:grpFill/>
          </p:grpSpPr>
          <p:cxnSp>
            <p:nvCxnSpPr>
              <p:cNvPr id="163" name="Прямая соединительная линия 162"/>
              <p:cNvCxnSpPr>
                <a:cxnSpLocks/>
              </p:cNvCxnSpPr>
              <p:nvPr/>
            </p:nvCxnSpPr>
            <p:spPr bwMode="auto">
              <a:xfrm flipH="1">
                <a:off x="2521009" y="1170774"/>
                <a:ext cx="11749" cy="1770755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>
                    <a:lumMod val="75000"/>
                  </a:schemeClr>
                </a:solidFill>
                <a:prstDash val="sysDot"/>
                <a:miter lim="800000"/>
              </a:ln>
              <a:effectLst/>
            </p:spPr>
          </p:cxnSp>
          <p:sp>
            <p:nvSpPr>
              <p:cNvPr id="164" name="Скругленный прямоугольник 163"/>
              <p:cNvSpPr/>
              <p:nvPr/>
            </p:nvSpPr>
            <p:spPr bwMode="auto">
              <a:xfrm>
                <a:off x="2656405" y="1404357"/>
                <a:ext cx="1512000" cy="372068"/>
              </a:xfrm>
              <a:prstGeom prst="roundRect">
                <a:avLst>
                  <a:gd name="adj" fmla="val 16667"/>
                </a:avLst>
              </a:prstGeom>
              <a:grpFill/>
              <a:ln w="6350" cap="flat" cmpd="sng" algn="ctr">
                <a:solidFill>
                  <a:srgbClr val="1271A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ru-RU" sz="800" b="0" i="0" u="none" strike="noStrike" cap="none" spc="0">
                    <a:ln>
                      <a:noFill/>
                    </a:ln>
                    <a:solidFill>
                      <a:prstClr val="black"/>
                    </a:solidFill>
                    <a:latin typeface="Arial"/>
                    <a:cs typeface="Arial"/>
                  </a:rPr>
                  <a:t>Разрабатывает</a:t>
                </a:r>
                <a:r>
                  <a:rPr lang="ru-RU" sz="800" b="0" i="0" u="none" strike="noStrike" cap="none" spc="0">
                    <a:ln>
                      <a:noFill/>
                    </a:ln>
                    <a:solidFill>
                      <a:prstClr val="black"/>
                    </a:solidFill>
                    <a:latin typeface="Arial"/>
                    <a:cs typeface="Arial"/>
                  </a:rPr>
                  <a:t>  оптимизированный график питания по классам</a:t>
                </a:r>
                <a:endParaRPr lang="ru-RU" sz="800" b="0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endParaRPr>
              </a:p>
            </p:txBody>
          </p:sp>
          <p:cxnSp>
            <p:nvCxnSpPr>
              <p:cNvPr id="165" name="Прямая соединительная линия 164"/>
              <p:cNvCxnSpPr>
                <a:cxnSpLocks/>
              </p:cNvCxnSpPr>
              <p:nvPr/>
            </p:nvCxnSpPr>
            <p:spPr bwMode="auto">
              <a:xfrm>
                <a:off x="2539523" y="1543939"/>
                <a:ext cx="126052" cy="1423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>
                    <a:lumMod val="75000"/>
                  </a:schemeClr>
                </a:solidFill>
                <a:prstDash val="sysDot"/>
                <a:miter lim="800000"/>
              </a:ln>
              <a:effectLst/>
            </p:spPr>
          </p:cxnSp>
          <p:sp>
            <p:nvSpPr>
              <p:cNvPr id="166" name="Скругленный прямоугольник 165"/>
              <p:cNvSpPr/>
              <p:nvPr/>
            </p:nvSpPr>
            <p:spPr bwMode="auto">
              <a:xfrm>
                <a:off x="2656405" y="1860309"/>
                <a:ext cx="1512000" cy="372068"/>
              </a:xfrm>
              <a:prstGeom prst="roundRect">
                <a:avLst>
                  <a:gd name="adj" fmla="val 16667"/>
                </a:avLst>
              </a:prstGeom>
              <a:grpFill/>
              <a:ln w="6350" cap="flat" cmpd="sng" algn="ctr">
                <a:solidFill>
                  <a:srgbClr val="1271A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ru-RU" sz="800">
                    <a:solidFill>
                      <a:prstClr val="black"/>
                    </a:solidFill>
                    <a:latin typeface="Arial"/>
                    <a:cs typeface="Arial"/>
                  </a:rPr>
                  <a:t>Определяет навигацию потоков обучающихся по времени и направлениям</a:t>
                </a:r>
                <a:endParaRPr lang="ru-RU" sz="800" b="0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endParaRPr>
              </a:p>
            </p:txBody>
          </p:sp>
          <p:cxnSp>
            <p:nvCxnSpPr>
              <p:cNvPr id="167" name="Прямая соединительная линия 166"/>
              <p:cNvCxnSpPr>
                <a:cxnSpLocks/>
              </p:cNvCxnSpPr>
              <p:nvPr/>
            </p:nvCxnSpPr>
            <p:spPr bwMode="auto">
              <a:xfrm>
                <a:off x="2532758" y="1995441"/>
                <a:ext cx="126052" cy="1423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>
                    <a:lumMod val="75000"/>
                  </a:scheme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168" name="Прямая соединительная линия 167"/>
              <p:cNvCxnSpPr>
                <a:cxnSpLocks/>
              </p:cNvCxnSpPr>
              <p:nvPr/>
            </p:nvCxnSpPr>
            <p:spPr bwMode="auto">
              <a:xfrm>
                <a:off x="2533471" y="2465460"/>
                <a:ext cx="126052" cy="1423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>
                    <a:lumMod val="75000"/>
                  </a:schemeClr>
                </a:solidFill>
                <a:prstDash val="sysDot"/>
                <a:miter lim="800000"/>
              </a:ln>
              <a:effectLst/>
            </p:spPr>
          </p:cxnSp>
          <p:sp>
            <p:nvSpPr>
              <p:cNvPr id="169" name="Скругленный прямоугольник 168"/>
              <p:cNvSpPr/>
              <p:nvPr/>
            </p:nvSpPr>
            <p:spPr bwMode="auto">
              <a:xfrm>
                <a:off x="2658810" y="2316620"/>
                <a:ext cx="1512000" cy="372068"/>
              </a:xfrm>
              <a:prstGeom prst="roundRect">
                <a:avLst>
                  <a:gd name="adj" fmla="val 16667"/>
                </a:avLst>
              </a:prstGeom>
              <a:grpFill/>
              <a:ln w="6350" cap="flat" cmpd="sng" algn="ctr">
                <a:solidFill>
                  <a:srgbClr val="1271A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ru-RU" sz="800" b="0" i="0" u="none" strike="noStrike" cap="none" spc="0">
                    <a:ln>
                      <a:noFill/>
                    </a:ln>
                    <a:solidFill>
                      <a:prstClr val="black"/>
                    </a:solidFill>
                    <a:latin typeface="Arial"/>
                    <a:cs typeface="Arial"/>
                  </a:rPr>
                  <a:t>Информирует</a:t>
                </a:r>
                <a:r>
                  <a:rPr lang="ru-RU" sz="800" b="0" i="0" u="none" strike="noStrike" cap="none" spc="0">
                    <a:ln>
                      <a:noFill/>
                    </a:ln>
                    <a:solidFill>
                      <a:prstClr val="black"/>
                    </a:solidFill>
                    <a:latin typeface="Arial"/>
                    <a:cs typeface="Arial"/>
                  </a:rPr>
                  <a:t> классных </a:t>
                </a:r>
                <a:r>
                  <a:rPr lang="ru-RU" sz="800">
                    <a:solidFill>
                      <a:prstClr val="black"/>
                    </a:solidFill>
                    <a:latin typeface="Arial"/>
                    <a:cs typeface="Arial"/>
                  </a:rPr>
                  <a:t>р</a:t>
                </a:r>
                <a:r>
                  <a:rPr lang="ru-RU" sz="800" b="0" i="0" u="none" strike="noStrike" cap="none" spc="0">
                    <a:ln>
                      <a:noFill/>
                    </a:ln>
                    <a:solidFill>
                      <a:prstClr val="black"/>
                    </a:solidFill>
                    <a:latin typeface="Arial"/>
                    <a:cs typeface="Arial"/>
                  </a:rPr>
                  <a:t>уководителей</a:t>
                </a:r>
                <a:r>
                  <a:rPr lang="ru-RU" sz="800" b="0" i="0" u="none" strike="noStrike" cap="none" spc="0">
                    <a:ln>
                      <a:noFill/>
                    </a:ln>
                    <a:solidFill>
                      <a:prstClr val="black"/>
                    </a:solidFill>
                    <a:latin typeface="Arial"/>
                    <a:cs typeface="Arial"/>
                  </a:rPr>
                  <a:t> о графике питания и маршруте</a:t>
                </a:r>
                <a:endParaRPr lang="ru-RU" sz="800" b="0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170" name="Скругленный прямоугольник 169"/>
              <p:cNvSpPr/>
              <p:nvPr/>
            </p:nvSpPr>
            <p:spPr bwMode="auto">
              <a:xfrm>
                <a:off x="2647951" y="2785213"/>
                <a:ext cx="1512000" cy="372068"/>
              </a:xfrm>
              <a:prstGeom prst="roundRect">
                <a:avLst>
                  <a:gd name="adj" fmla="val 16667"/>
                </a:avLst>
              </a:prstGeom>
              <a:grpFill/>
              <a:ln w="6350" cap="flat" cmpd="sng" algn="ctr">
                <a:solidFill>
                  <a:srgbClr val="1271A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ru-RU" sz="800" b="0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endParaRPr>
              </a:p>
            </p:txBody>
          </p:sp>
          <p:cxnSp>
            <p:nvCxnSpPr>
              <p:cNvPr id="171" name="Прямая соединительная линия 170"/>
              <p:cNvCxnSpPr>
                <a:cxnSpLocks/>
              </p:cNvCxnSpPr>
              <p:nvPr/>
            </p:nvCxnSpPr>
            <p:spPr bwMode="auto">
              <a:xfrm>
                <a:off x="2523146" y="2941529"/>
                <a:ext cx="126052" cy="1423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>
                    <a:lumMod val="75000"/>
                  </a:schemeClr>
                </a:solidFill>
                <a:prstDash val="sysDot"/>
                <a:miter lim="800000"/>
              </a:ln>
              <a:effectLst/>
            </p:spPr>
          </p:cxnSp>
        </p:grpSp>
        <p:cxnSp>
          <p:nvCxnSpPr>
            <p:cNvPr id="132" name="Прямая соединительная линия 131"/>
            <p:cNvCxnSpPr>
              <a:cxnSpLocks/>
            </p:cNvCxnSpPr>
            <p:nvPr/>
          </p:nvCxnSpPr>
          <p:spPr bwMode="auto">
            <a:xfrm flipH="1">
              <a:off x="4431442" y="1179320"/>
              <a:ext cx="1" cy="821819"/>
            </a:xfrm>
            <a:prstGeom prst="line">
              <a:avLst/>
            </a:prstGeom>
            <a:grpFill/>
            <a:ln w="6350" cap="flat" cmpd="sng" algn="ctr">
              <a:solidFill>
                <a:schemeClr val="accent2">
                  <a:lumMod val="75000"/>
                </a:schemeClr>
              </a:solidFill>
              <a:prstDash val="sysDot"/>
              <a:miter lim="800000"/>
            </a:ln>
            <a:effectLst/>
          </p:spPr>
        </p:cxnSp>
        <p:sp>
          <p:nvSpPr>
            <p:cNvPr id="133" name="Скругленный прямоугольник 132"/>
            <p:cNvSpPr/>
            <p:nvPr/>
          </p:nvSpPr>
          <p:spPr bwMode="auto">
            <a:xfrm>
              <a:off x="4546635" y="1404357"/>
              <a:ext cx="1512000" cy="372068"/>
            </a:xfrm>
            <a:prstGeom prst="roundRect">
              <a:avLst>
                <a:gd name="adj" fmla="val 16667"/>
              </a:avLst>
            </a:prstGeom>
            <a:grpFill/>
            <a:ln w="6350" cap="flat" cmpd="sng" algn="ctr">
              <a:solidFill>
                <a:srgbClr val="1271A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ru-RU" sz="800" b="0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rPr>
                <a:t>Создает</a:t>
              </a:r>
              <a:r>
                <a:rPr lang="ru-RU" sz="800" b="0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rPr>
                <a:t>  </a:t>
              </a:r>
              <a:r>
                <a:rPr lang="en-US" sz="800" b="0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rPr>
                <a:t>Excel</a:t>
              </a:r>
              <a:r>
                <a:rPr lang="ru-RU" sz="800">
                  <a:solidFill>
                    <a:prstClr val="black"/>
                  </a:solidFill>
                  <a:latin typeface="Arial"/>
                  <a:cs typeface="Arial"/>
                </a:rPr>
                <a:t>-таблицу для заказа питания</a:t>
              </a:r>
              <a:endParaRPr lang="ru-RU" sz="800" b="0" i="0" u="none" strike="noStrike" cap="none" spc="0">
                <a:ln>
                  <a:noFill/>
                </a:ln>
                <a:solidFill>
                  <a:prstClr val="black"/>
                </a:solidFill>
                <a:latin typeface="Arial"/>
                <a:cs typeface="Arial"/>
              </a:endParaRPr>
            </a:p>
          </p:txBody>
        </p:sp>
        <p:cxnSp>
          <p:nvCxnSpPr>
            <p:cNvPr id="134" name="Прямая соединительная линия 133"/>
            <p:cNvCxnSpPr>
              <a:cxnSpLocks/>
            </p:cNvCxnSpPr>
            <p:nvPr/>
          </p:nvCxnSpPr>
          <p:spPr bwMode="auto">
            <a:xfrm>
              <a:off x="4438207" y="1552485"/>
              <a:ext cx="126052" cy="1423"/>
            </a:xfrm>
            <a:prstGeom prst="line">
              <a:avLst/>
            </a:prstGeom>
            <a:grpFill/>
            <a:ln w="6350" cap="flat" cmpd="sng" algn="ctr">
              <a:solidFill>
                <a:schemeClr val="accent2">
                  <a:lumMod val="75000"/>
                </a:schemeClr>
              </a:solidFill>
              <a:prstDash val="sysDot"/>
              <a:miter lim="800000"/>
            </a:ln>
            <a:effectLst/>
          </p:spPr>
        </p:cxnSp>
        <p:sp>
          <p:nvSpPr>
            <p:cNvPr id="135" name="Скругленный прямоугольник 134"/>
            <p:cNvSpPr/>
            <p:nvPr/>
          </p:nvSpPr>
          <p:spPr bwMode="auto">
            <a:xfrm>
              <a:off x="4546635" y="1851586"/>
              <a:ext cx="1512000" cy="372068"/>
            </a:xfrm>
            <a:prstGeom prst="roundRect">
              <a:avLst>
                <a:gd name="adj" fmla="val 16667"/>
              </a:avLst>
            </a:prstGeom>
            <a:grpFill/>
            <a:ln w="6350" cap="flat" cmpd="sng" algn="ctr">
              <a:solidFill>
                <a:srgbClr val="1271A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ru-RU" sz="800" b="0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rPr>
                <a:t>Размещает</a:t>
              </a:r>
              <a:r>
                <a:rPr lang="ru-RU" sz="800" b="0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rPr>
                <a:t> таблицу </a:t>
              </a:r>
              <a:endParaRPr lang="ru-RU" sz="800" b="0" i="0" u="none" strike="noStrike" cap="none" spc="0">
                <a:ln>
                  <a:noFill/>
                </a:ln>
                <a:solidFill>
                  <a:prstClr val="black"/>
                </a:solidFill>
                <a:latin typeface="Arial"/>
                <a:cs typeface="Arial"/>
              </a:endParaRPr>
            </a:p>
          </p:txBody>
        </p:sp>
        <p:cxnSp>
          <p:nvCxnSpPr>
            <p:cNvPr id="136" name="Прямая соединительная линия 135"/>
            <p:cNvCxnSpPr>
              <a:cxnSpLocks/>
            </p:cNvCxnSpPr>
            <p:nvPr/>
          </p:nvCxnSpPr>
          <p:spPr bwMode="auto">
            <a:xfrm>
              <a:off x="4431442" y="2003987"/>
              <a:ext cx="126052" cy="1423"/>
            </a:xfrm>
            <a:prstGeom prst="line">
              <a:avLst/>
            </a:prstGeom>
            <a:grpFill/>
            <a:ln w="6350" cap="flat" cmpd="sng" algn="ctr">
              <a:solidFill>
                <a:schemeClr val="accent2">
                  <a:lumMod val="75000"/>
                </a:schemeClr>
              </a:solidFill>
              <a:prstDash val="sysDot"/>
              <a:miter lim="800000"/>
            </a:ln>
            <a:effectLst/>
          </p:spPr>
        </p:cxnSp>
        <p:grpSp>
          <p:nvGrpSpPr>
            <p:cNvPr id="137" name="Группа 136"/>
            <p:cNvGrpSpPr/>
            <p:nvPr/>
          </p:nvGrpSpPr>
          <p:grpSpPr bwMode="auto">
            <a:xfrm>
              <a:off x="6268341" y="1179319"/>
              <a:ext cx="1648374" cy="1058934"/>
              <a:chOff x="6268341" y="1179319"/>
              <a:chExt cx="1648374" cy="1058934"/>
            </a:xfrm>
            <a:grpFill/>
          </p:grpSpPr>
          <p:cxnSp>
            <p:nvCxnSpPr>
              <p:cNvPr id="156" name="Прямая соединительная линия 155"/>
              <p:cNvCxnSpPr>
                <a:cxnSpLocks/>
              </p:cNvCxnSpPr>
              <p:nvPr/>
            </p:nvCxnSpPr>
            <p:spPr bwMode="auto">
              <a:xfrm rot="16199999" flipH="1">
                <a:off x="5852527" y="1595136"/>
                <a:ext cx="846308" cy="14674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>
                    <a:lumMod val="75000"/>
                  </a:schemeClr>
                </a:solidFill>
                <a:prstDash val="sysDot"/>
                <a:miter lim="800000"/>
              </a:ln>
              <a:effectLst/>
            </p:spPr>
          </p:cxnSp>
          <p:sp>
            <p:nvSpPr>
              <p:cNvPr id="157" name="Скругленный прямоугольник 156"/>
              <p:cNvSpPr/>
              <p:nvPr/>
            </p:nvSpPr>
            <p:spPr bwMode="auto">
              <a:xfrm>
                <a:off x="6401157" y="1404357"/>
                <a:ext cx="1512000" cy="372068"/>
              </a:xfrm>
              <a:prstGeom prst="roundRect">
                <a:avLst>
                  <a:gd name="adj" fmla="val 16667"/>
                </a:avLst>
              </a:prstGeom>
              <a:grpFill/>
              <a:ln w="6350" cap="flat" cmpd="sng" algn="ctr">
                <a:solidFill>
                  <a:srgbClr val="1271A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ru-RU" sz="800" b="0" i="0" u="none" strike="noStrike" cap="none" spc="0">
                    <a:ln>
                      <a:noFill/>
                    </a:ln>
                    <a:solidFill>
                      <a:prstClr val="black"/>
                    </a:solidFill>
                    <a:latin typeface="Arial"/>
                    <a:cs typeface="Arial"/>
                  </a:rPr>
                  <a:t>Сообщает о </a:t>
                </a:r>
                <a:r>
                  <a:rPr lang="ru-RU" sz="800">
                    <a:solidFill>
                      <a:prstClr val="black"/>
                    </a:solidFill>
                    <a:latin typeface="Arial"/>
                    <a:cs typeface="Arial"/>
                  </a:rPr>
                  <a:t>посещении/не посещении  школы в день питания</a:t>
                </a:r>
                <a:endParaRPr lang="ru-RU" sz="800" b="0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endParaRPr>
              </a:p>
            </p:txBody>
          </p:sp>
          <p:cxnSp>
            <p:nvCxnSpPr>
              <p:cNvPr id="158" name="Прямая соединительная линия 157"/>
              <p:cNvCxnSpPr>
                <a:cxnSpLocks/>
              </p:cNvCxnSpPr>
              <p:nvPr/>
            </p:nvCxnSpPr>
            <p:spPr bwMode="auto">
              <a:xfrm>
                <a:off x="6275106" y="1552485"/>
                <a:ext cx="126052" cy="1423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>
                    <a:lumMod val="75000"/>
                  </a:schemeClr>
                </a:solidFill>
                <a:prstDash val="sysDot"/>
                <a:miter lim="800000"/>
              </a:ln>
              <a:effectLst/>
            </p:spPr>
          </p:cxnSp>
          <p:sp>
            <p:nvSpPr>
              <p:cNvPr id="159" name="Скругленный прямоугольник 158"/>
              <p:cNvSpPr/>
              <p:nvPr/>
            </p:nvSpPr>
            <p:spPr bwMode="auto">
              <a:xfrm>
                <a:off x="6404715" y="1866185"/>
                <a:ext cx="1512000" cy="372068"/>
              </a:xfrm>
              <a:prstGeom prst="roundRect">
                <a:avLst>
                  <a:gd name="adj" fmla="val 16667"/>
                </a:avLst>
              </a:prstGeom>
              <a:grpFill/>
              <a:ln w="6350" cap="flat" cmpd="sng" algn="ctr">
                <a:solidFill>
                  <a:srgbClr val="1271A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ru-RU" sz="800">
                    <a:solidFill>
                      <a:prstClr val="black"/>
                    </a:solidFill>
                    <a:latin typeface="Arial"/>
                    <a:cs typeface="Arial"/>
                  </a:rPr>
                  <a:t>Посещает столовую для приема пищи</a:t>
                </a:r>
                <a:endParaRPr lang="ru-RU" sz="800" b="0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endParaRPr>
              </a:p>
            </p:txBody>
          </p:sp>
          <p:cxnSp>
            <p:nvCxnSpPr>
              <p:cNvPr id="160" name="Прямая соединительная линия 159"/>
              <p:cNvCxnSpPr>
                <a:cxnSpLocks/>
              </p:cNvCxnSpPr>
              <p:nvPr/>
            </p:nvCxnSpPr>
            <p:spPr bwMode="auto">
              <a:xfrm>
                <a:off x="6268341" y="2003987"/>
                <a:ext cx="126052" cy="1423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>
                    <a:lumMod val="75000"/>
                  </a:schemeClr>
                </a:solidFill>
                <a:prstDash val="sysDot"/>
                <a:miter lim="800000"/>
              </a:ln>
              <a:effectLst/>
            </p:spPr>
          </p:cxnSp>
        </p:grpSp>
        <p:grpSp>
          <p:nvGrpSpPr>
            <p:cNvPr id="138" name="Группа 137"/>
            <p:cNvGrpSpPr/>
            <p:nvPr/>
          </p:nvGrpSpPr>
          <p:grpSpPr bwMode="auto">
            <a:xfrm>
              <a:off x="8144417" y="1179320"/>
              <a:ext cx="1671183" cy="2360059"/>
              <a:chOff x="2521009" y="1170774"/>
              <a:chExt cx="1671183" cy="2360059"/>
            </a:xfrm>
            <a:grpFill/>
          </p:grpSpPr>
          <p:cxnSp>
            <p:nvCxnSpPr>
              <p:cNvPr id="147" name="Прямая соединительная линия 146"/>
              <p:cNvCxnSpPr>
                <a:cxnSpLocks/>
              </p:cNvCxnSpPr>
              <p:nvPr/>
            </p:nvCxnSpPr>
            <p:spPr bwMode="auto">
              <a:xfrm flipH="1">
                <a:off x="2521009" y="1170774"/>
                <a:ext cx="11749" cy="1770755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>
                    <a:lumMod val="75000"/>
                  </a:schemeClr>
                </a:solidFill>
                <a:prstDash val="sysDot"/>
                <a:miter lim="800000"/>
              </a:ln>
              <a:effectLst/>
            </p:spPr>
          </p:cxnSp>
          <p:sp>
            <p:nvSpPr>
              <p:cNvPr id="148" name="Скругленный прямоугольник 147"/>
              <p:cNvSpPr/>
              <p:nvPr/>
            </p:nvSpPr>
            <p:spPr bwMode="auto">
              <a:xfrm>
                <a:off x="2656405" y="1404356"/>
                <a:ext cx="1512000" cy="725762"/>
              </a:xfrm>
              <a:prstGeom prst="roundRect">
                <a:avLst>
                  <a:gd name="adj" fmla="val 16667"/>
                </a:avLst>
              </a:prstGeom>
              <a:grpFill/>
              <a:ln w="6350" cap="flat" cmpd="sng" algn="ctr">
                <a:solidFill>
                  <a:srgbClr val="1271A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ru-RU" sz="800" b="0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endParaRPr>
              </a:p>
            </p:txBody>
          </p:sp>
          <p:cxnSp>
            <p:nvCxnSpPr>
              <p:cNvPr id="149" name="Прямая соединительная линия 148"/>
              <p:cNvCxnSpPr>
                <a:cxnSpLocks/>
              </p:cNvCxnSpPr>
              <p:nvPr/>
            </p:nvCxnSpPr>
            <p:spPr bwMode="auto">
              <a:xfrm>
                <a:off x="2539523" y="1543939"/>
                <a:ext cx="126052" cy="1423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>
                    <a:lumMod val="75000"/>
                  </a:scheme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151" name="Прямая соединительная линия 150"/>
              <p:cNvCxnSpPr>
                <a:cxnSpLocks/>
              </p:cNvCxnSpPr>
              <p:nvPr/>
            </p:nvCxnSpPr>
            <p:spPr bwMode="auto">
              <a:xfrm>
                <a:off x="2532758" y="1995441"/>
                <a:ext cx="126052" cy="1423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>
                    <a:lumMod val="75000"/>
                  </a:scheme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152" name="Прямая соединительная линия 151"/>
              <p:cNvCxnSpPr>
                <a:cxnSpLocks/>
              </p:cNvCxnSpPr>
              <p:nvPr/>
            </p:nvCxnSpPr>
            <p:spPr bwMode="auto">
              <a:xfrm>
                <a:off x="2533471" y="2465460"/>
                <a:ext cx="126052" cy="1423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>
                    <a:lumMod val="75000"/>
                  </a:schemeClr>
                </a:solidFill>
                <a:prstDash val="sysDot"/>
                <a:miter lim="800000"/>
              </a:ln>
              <a:effectLst/>
            </p:spPr>
          </p:cxnSp>
          <p:sp>
            <p:nvSpPr>
              <p:cNvPr id="153" name="Скругленный прямоугольник 152"/>
              <p:cNvSpPr/>
              <p:nvPr/>
            </p:nvSpPr>
            <p:spPr bwMode="auto">
              <a:xfrm>
                <a:off x="2658810" y="2175894"/>
                <a:ext cx="1512000" cy="396529"/>
              </a:xfrm>
              <a:prstGeom prst="roundRect">
                <a:avLst>
                  <a:gd name="adj" fmla="val 16667"/>
                </a:avLst>
              </a:prstGeom>
              <a:grpFill/>
              <a:ln w="6350" cap="flat" cmpd="sng" algn="ctr">
                <a:solidFill>
                  <a:srgbClr val="1271A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ru-RU" sz="800">
                    <a:solidFill>
                      <a:prstClr val="black"/>
                    </a:solidFill>
                    <a:latin typeface="Arial"/>
                    <a:cs typeface="Arial"/>
                  </a:rPr>
                  <a:t>Готовит заявку на продукты кладовщику</a:t>
                </a:r>
                <a:endParaRPr lang="ru-RU" sz="800" b="0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154" name="Скругленный прямоугольник 153"/>
              <p:cNvSpPr/>
              <p:nvPr/>
            </p:nvSpPr>
            <p:spPr bwMode="auto">
              <a:xfrm>
                <a:off x="2647949" y="2642799"/>
                <a:ext cx="1544242" cy="888034"/>
              </a:xfrm>
              <a:prstGeom prst="roundRect">
                <a:avLst>
                  <a:gd name="adj" fmla="val 16667"/>
                </a:avLst>
              </a:prstGeom>
              <a:grpFill/>
              <a:ln w="6350" cap="flat" cmpd="sng" algn="ctr">
                <a:solidFill>
                  <a:srgbClr val="1271A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sz="900">
                    <a:cs typeface="Times New Roman"/>
                  </a:rPr>
                  <a:t>Оформление меню по категориям, заполнение накопительной ведомости, направление отчетной документации бухгалтеру</a:t>
                </a:r>
                <a:endParaRPr/>
              </a:p>
              <a:p>
                <a:pPr marL="0" marR="0" lvl="0" indent="0" defTabSz="91440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ru-RU" sz="800" b="0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endParaRPr>
              </a:p>
            </p:txBody>
          </p:sp>
          <p:cxnSp>
            <p:nvCxnSpPr>
              <p:cNvPr id="155" name="Прямая соединительная линия 154"/>
              <p:cNvCxnSpPr>
                <a:cxnSpLocks/>
              </p:cNvCxnSpPr>
              <p:nvPr/>
            </p:nvCxnSpPr>
            <p:spPr bwMode="auto">
              <a:xfrm>
                <a:off x="2523146" y="2941529"/>
                <a:ext cx="126052" cy="1423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>
                    <a:lumMod val="75000"/>
                  </a:schemeClr>
                </a:solidFill>
                <a:prstDash val="sysDot"/>
                <a:miter lim="800000"/>
              </a:ln>
              <a:effectLst/>
            </p:spPr>
          </p:cxnSp>
        </p:grpSp>
        <p:grpSp>
          <p:nvGrpSpPr>
            <p:cNvPr id="139" name="Группа 138"/>
            <p:cNvGrpSpPr/>
            <p:nvPr/>
          </p:nvGrpSpPr>
          <p:grpSpPr bwMode="auto">
            <a:xfrm>
              <a:off x="10021920" y="1182167"/>
              <a:ext cx="1648374" cy="1058934"/>
              <a:chOff x="6268341" y="1179319"/>
              <a:chExt cx="1648374" cy="1058934"/>
            </a:xfrm>
            <a:grpFill/>
          </p:grpSpPr>
          <p:cxnSp>
            <p:nvCxnSpPr>
              <p:cNvPr id="140" name="Прямая соединительная линия 139"/>
              <p:cNvCxnSpPr>
                <a:cxnSpLocks/>
              </p:cNvCxnSpPr>
              <p:nvPr/>
            </p:nvCxnSpPr>
            <p:spPr bwMode="auto">
              <a:xfrm rot="16199999" flipH="1">
                <a:off x="5853253" y="1594410"/>
                <a:ext cx="833717" cy="3536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>
                    <a:lumMod val="75000"/>
                  </a:schemeClr>
                </a:solidFill>
                <a:prstDash val="sysDot"/>
                <a:miter lim="800000"/>
              </a:ln>
              <a:effectLst/>
            </p:spPr>
          </p:cxnSp>
          <p:sp>
            <p:nvSpPr>
              <p:cNvPr id="141" name="Скругленный прямоугольник 140"/>
              <p:cNvSpPr/>
              <p:nvPr/>
            </p:nvSpPr>
            <p:spPr bwMode="auto">
              <a:xfrm>
                <a:off x="6401157" y="1404357"/>
                <a:ext cx="1512000" cy="372068"/>
              </a:xfrm>
              <a:prstGeom prst="roundRect">
                <a:avLst>
                  <a:gd name="adj" fmla="val 16667"/>
                </a:avLst>
              </a:prstGeom>
              <a:grpFill/>
              <a:ln w="6350" cap="flat" cmpd="sng" algn="ctr">
                <a:solidFill>
                  <a:srgbClr val="1271A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ru-RU" sz="800">
                    <a:solidFill>
                      <a:prstClr val="black"/>
                    </a:solidFill>
                    <a:latin typeface="Arial"/>
                    <a:cs typeface="Arial"/>
                  </a:rPr>
                  <a:t>Утверждает меню</a:t>
                </a:r>
                <a:endParaRPr lang="ru-RU" sz="800" b="0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endParaRPr>
              </a:p>
            </p:txBody>
          </p:sp>
          <p:cxnSp>
            <p:nvCxnSpPr>
              <p:cNvPr id="142" name="Прямая соединительная линия 141"/>
              <p:cNvCxnSpPr>
                <a:cxnSpLocks/>
              </p:cNvCxnSpPr>
              <p:nvPr/>
            </p:nvCxnSpPr>
            <p:spPr bwMode="auto">
              <a:xfrm>
                <a:off x="6275106" y="1552485"/>
                <a:ext cx="126052" cy="1423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>
                    <a:lumMod val="75000"/>
                  </a:schemeClr>
                </a:solidFill>
                <a:prstDash val="sysDot"/>
                <a:miter lim="800000"/>
              </a:ln>
              <a:effectLst/>
            </p:spPr>
          </p:cxnSp>
          <p:sp>
            <p:nvSpPr>
              <p:cNvPr id="143" name="Скругленный прямоугольник 142"/>
              <p:cNvSpPr/>
              <p:nvPr/>
            </p:nvSpPr>
            <p:spPr bwMode="auto">
              <a:xfrm>
                <a:off x="6404715" y="1866185"/>
                <a:ext cx="1512000" cy="372068"/>
              </a:xfrm>
              <a:prstGeom prst="roundRect">
                <a:avLst>
                  <a:gd name="adj" fmla="val 16667"/>
                </a:avLst>
              </a:prstGeom>
              <a:grpFill/>
              <a:ln w="6350" cap="flat" cmpd="sng" algn="ctr">
                <a:solidFill>
                  <a:srgbClr val="1271A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ru-RU" sz="800">
                    <a:solidFill>
                      <a:prstClr val="black"/>
                    </a:solidFill>
                    <a:latin typeface="Arial"/>
                    <a:cs typeface="Arial"/>
                  </a:rPr>
                  <a:t>Осуществляет контроль организации питания в школе</a:t>
                </a:r>
                <a:endParaRPr lang="ru-RU" sz="800" b="0" i="0" u="none" strike="noStrike" cap="none" spc="0">
                  <a:ln>
                    <a:noFill/>
                  </a:ln>
                  <a:solidFill>
                    <a:prstClr val="black"/>
                  </a:solidFill>
                  <a:latin typeface="Arial"/>
                  <a:cs typeface="Arial"/>
                </a:endParaRPr>
              </a:p>
            </p:txBody>
          </p:sp>
          <p:cxnSp>
            <p:nvCxnSpPr>
              <p:cNvPr id="144" name="Прямая соединительная линия 143"/>
              <p:cNvCxnSpPr>
                <a:cxnSpLocks/>
              </p:cNvCxnSpPr>
              <p:nvPr/>
            </p:nvCxnSpPr>
            <p:spPr bwMode="auto">
              <a:xfrm>
                <a:off x="6268341" y="2003987"/>
                <a:ext cx="126052" cy="1423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>
                    <a:lumMod val="75000"/>
                  </a:schemeClr>
                </a:solidFill>
                <a:prstDash val="sysDot"/>
                <a:miter lim="800000"/>
              </a:ln>
              <a:effectLst/>
            </p:spPr>
          </p:cxnSp>
        </p:grpSp>
      </p:grpSp>
      <p:sp>
        <p:nvSpPr>
          <p:cNvPr id="172" name="Текст. поле 14"/>
          <p:cNvSpPr txBox="1"/>
          <p:nvPr/>
        </p:nvSpPr>
        <p:spPr bwMode="auto">
          <a:xfrm>
            <a:off x="7351559" y="6237749"/>
            <a:ext cx="61679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1600">
                <a:solidFill>
                  <a:srgbClr val="3F4059"/>
                </a:solidFill>
                <a:latin typeface="Arial Black"/>
                <a:cs typeface="Wix Madefor Display ExtraBold"/>
              </a:rPr>
              <a:t>Количество обучающихся: 1197 чел. </a:t>
            </a:r>
            <a:endParaRPr lang="ru-RU" sz="1600">
              <a:solidFill>
                <a:srgbClr val="3F4059"/>
              </a:solidFill>
              <a:latin typeface="Arial Black"/>
              <a:cs typeface="Wix Madefor Display ExtraBold"/>
            </a:endParaRPr>
          </a:p>
        </p:txBody>
      </p:sp>
      <p:sp>
        <p:nvSpPr>
          <p:cNvPr id="174" name="TextBox 173"/>
          <p:cNvSpPr txBox="1"/>
          <p:nvPr/>
        </p:nvSpPr>
        <p:spPr bwMode="auto">
          <a:xfrm>
            <a:off x="3700135" y="472913"/>
            <a:ext cx="4671390" cy="584775"/>
          </a:xfrm>
          <a:prstGeom prst="rect">
            <a:avLst/>
          </a:prstGeom>
          <a:solidFill>
            <a:schemeClr val="bg1"/>
          </a:solidFill>
          <a:ln w="6350">
            <a:solidFill>
              <a:srgbClr val="1271A5"/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>
                <a:solidFill>
                  <a:srgbClr val="3F4059"/>
                </a:solidFill>
                <a:latin typeface="Arial Black"/>
                <a:cs typeface="Wix Madefor Display ExtraBold"/>
              </a:rPr>
              <a:t>Организация питания обучающихся МБОУ СОШ с. Тербуны</a:t>
            </a:r>
            <a:endParaRPr lang="ru-RU" sz="1600">
              <a:solidFill>
                <a:srgbClr val="3F4059"/>
              </a:solidFill>
              <a:latin typeface="Arial Black"/>
              <a:cs typeface="Wix Madefor Display ExtraBold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A55927-8A4C-2C49-90A3-CC1EDAFCA48D}" type="slidenum">
              <a:rPr lang="ru-RU"/>
              <a:t/>
            </a:fld>
            <a:endParaRPr lang="ru-RU"/>
          </a:p>
        </p:txBody>
      </p:sp>
      <p:sp>
        <p:nvSpPr>
          <p:cNvPr id="89" name="Прямоугольник 88"/>
          <p:cNvSpPr/>
          <p:nvPr/>
        </p:nvSpPr>
        <p:spPr bwMode="auto">
          <a:xfrm>
            <a:off x="2403834" y="3167407"/>
            <a:ext cx="1725105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defRPr/>
            </a:pPr>
            <a:r>
              <a:rPr lang="ru-RU" sz="800">
                <a:solidFill>
                  <a:prstClr val="black"/>
                </a:solidFill>
                <a:latin typeface="Arial"/>
                <a:cs typeface="Arial"/>
              </a:rPr>
              <a:t>Осуществление мониторинга организации питания</a:t>
            </a:r>
            <a:endParaRPr/>
          </a:p>
        </p:txBody>
      </p:sp>
      <p:cxnSp>
        <p:nvCxnSpPr>
          <p:cNvPr id="190" name="Прямая соединительная линия 189"/>
          <p:cNvCxnSpPr>
            <a:cxnSpLocks/>
          </p:cNvCxnSpPr>
          <p:nvPr/>
        </p:nvCxnSpPr>
        <p:spPr bwMode="auto">
          <a:xfrm rot="16199999" flipH="1">
            <a:off x="-47134" y="2017336"/>
            <a:ext cx="961538" cy="4"/>
          </a:xfrm>
          <a:prstGeom prst="line">
            <a:avLst/>
          </a:prstGeom>
          <a:solidFill>
            <a:srgbClr val="E9F8FD"/>
          </a:solidFill>
          <a:ln w="6350" cap="flat" cmpd="sng" algn="ctr">
            <a:solidFill>
              <a:schemeClr val="accent2">
                <a:lumMod val="75000"/>
              </a:schemeClr>
            </a:solidFill>
            <a:prstDash val="sysDot"/>
            <a:miter lim="800000"/>
          </a:ln>
          <a:effectLst/>
        </p:spPr>
      </p:cxnSp>
      <p:sp>
        <p:nvSpPr>
          <p:cNvPr id="197" name="Скругленный прямоугольник 196"/>
          <p:cNvSpPr/>
          <p:nvPr/>
        </p:nvSpPr>
        <p:spPr bwMode="auto">
          <a:xfrm>
            <a:off x="527901" y="2281287"/>
            <a:ext cx="1564850" cy="329938"/>
          </a:xfrm>
          <a:prstGeom prst="roundRect">
            <a:avLst>
              <a:gd name="adj" fmla="val 16667"/>
            </a:avLst>
          </a:prstGeom>
          <a:solidFill>
            <a:srgbClr val="E9F8FD"/>
          </a:solidFill>
          <a:ln w="6350" cap="flat" cmpd="sng" algn="ctr">
            <a:solidFill>
              <a:srgbClr val="1271A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800">
                <a:solidFill>
                  <a:prstClr val="black"/>
                </a:solidFill>
                <a:latin typeface="Arial"/>
                <a:cs typeface="Arial"/>
              </a:rPr>
              <a:t>Сопровождает учащихся в столовую</a:t>
            </a:r>
            <a:endParaRPr lang="ru-RU" sz="800" b="0" i="0" u="none" strike="noStrike" cap="none" spc="0">
              <a:ln>
                <a:noFill/>
              </a:ln>
              <a:solidFill>
                <a:prstClr val="black"/>
              </a:solidFill>
              <a:latin typeface="Arial"/>
              <a:cs typeface="Arial"/>
            </a:endParaRPr>
          </a:p>
        </p:txBody>
      </p:sp>
      <p:cxnSp>
        <p:nvCxnSpPr>
          <p:cNvPr id="205" name="Прямая соединительная линия 204"/>
          <p:cNvCxnSpPr>
            <a:cxnSpLocks/>
          </p:cNvCxnSpPr>
          <p:nvPr/>
        </p:nvCxnSpPr>
        <p:spPr bwMode="auto">
          <a:xfrm>
            <a:off x="453005" y="1977049"/>
            <a:ext cx="126052" cy="1378"/>
          </a:xfrm>
          <a:prstGeom prst="line">
            <a:avLst/>
          </a:prstGeom>
          <a:solidFill>
            <a:srgbClr val="E9F8FD"/>
          </a:solidFill>
          <a:ln w="6350" cap="flat" cmpd="sng" algn="ctr">
            <a:solidFill>
              <a:schemeClr val="accent2">
                <a:lumMod val="75000"/>
              </a:schemeClr>
            </a:solidFill>
            <a:prstDash val="sysDot"/>
            <a:miter lim="800000"/>
          </a:ln>
          <a:effectLst/>
        </p:spPr>
      </p:cxnSp>
      <p:cxnSp>
        <p:nvCxnSpPr>
          <p:cNvPr id="207" name="Прямая соединительная линия 206"/>
          <p:cNvCxnSpPr>
            <a:cxnSpLocks/>
          </p:cNvCxnSpPr>
          <p:nvPr/>
        </p:nvCxnSpPr>
        <p:spPr bwMode="auto">
          <a:xfrm>
            <a:off x="421856" y="2469307"/>
            <a:ext cx="126052" cy="1378"/>
          </a:xfrm>
          <a:prstGeom prst="line">
            <a:avLst/>
          </a:prstGeom>
          <a:solidFill>
            <a:srgbClr val="E9F8FD"/>
          </a:solidFill>
          <a:ln w="6350" cap="flat" cmpd="sng" algn="ctr">
            <a:solidFill>
              <a:schemeClr val="accent2">
                <a:lumMod val="75000"/>
              </a:schemeClr>
            </a:solidFill>
            <a:prstDash val="sysDot"/>
            <a:miter lim="800000"/>
          </a:ln>
          <a:effectLst/>
        </p:spPr>
      </p:cxnSp>
      <p:sp>
        <p:nvSpPr>
          <p:cNvPr id="210" name="Прямоугольник 209"/>
          <p:cNvSpPr/>
          <p:nvPr/>
        </p:nvSpPr>
        <p:spPr bwMode="auto">
          <a:xfrm>
            <a:off x="8088198" y="1781666"/>
            <a:ext cx="161198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900">
                <a:cs typeface="Times New Roman"/>
              </a:rPr>
              <a:t>Автоматически рассчитывает  дневную стоимость питания детей по категориям</a:t>
            </a:r>
            <a:r>
              <a:rPr lang="ru-RU" sz="900">
                <a:solidFill>
                  <a:prstClr val="black"/>
                </a:solidFill>
                <a:cs typeface="Times New Roman"/>
              </a:rPr>
              <a:t>, пользуясь данными таблицы</a:t>
            </a:r>
            <a:endParaRPr lang="ru-RU" sz="900"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792542" y="4400550"/>
            <a:ext cx="3429000" cy="3429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825314" y="1670917"/>
            <a:ext cx="3428999" cy="34289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5400000" flipV="1">
            <a:off x="349184" y="2733256"/>
            <a:ext cx="1466104" cy="44166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-266099" y="0"/>
            <a:ext cx="4480913" cy="22430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rot="16199999">
            <a:off x="500446" y="4715034"/>
            <a:ext cx="1102041" cy="551648"/>
          </a:xfrm>
          <a:prstGeom prst="rect">
            <a:avLst/>
          </a:prstGeom>
        </p:spPr>
      </p:pic>
      <p:sp>
        <p:nvSpPr>
          <p:cNvPr id="15" name="Текст. поле 14"/>
          <p:cNvSpPr txBox="1"/>
          <p:nvPr/>
        </p:nvSpPr>
        <p:spPr bwMode="auto">
          <a:xfrm>
            <a:off x="5942770" y="136987"/>
            <a:ext cx="6096000" cy="471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rgbClr val="3F4059"/>
                </a:solidFill>
                <a:latin typeface="Arial Black"/>
                <a:cs typeface="Times New Roman"/>
              </a:rPr>
              <a:t>3. Шаблоны документов процесса </a:t>
            </a:r>
            <a:endParaRPr lang="en-US">
              <a:solidFill>
                <a:srgbClr val="3F4059"/>
              </a:solidFill>
            </a:endParaRPr>
          </a:p>
        </p:txBody>
      </p:sp>
      <p:sp>
        <p:nvSpPr>
          <p:cNvPr id="16" name="Текст. поле 15"/>
          <p:cNvSpPr txBox="1"/>
          <p:nvPr/>
        </p:nvSpPr>
        <p:spPr bwMode="auto">
          <a:xfrm>
            <a:off x="775641" y="1803990"/>
            <a:ext cx="85344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rgbClr val="3F4059"/>
                </a:solidFill>
                <a:latin typeface="Arial Black"/>
                <a:cs typeface="Times New Roman"/>
              </a:rPr>
              <a:t>Чек - листы процессов  </a:t>
            </a:r>
            <a:endParaRPr lang="en-US">
              <a:solidFill>
                <a:srgbClr val="3F4059"/>
              </a:solidFill>
            </a:endParaRPr>
          </a:p>
        </p:txBody>
      </p:sp>
      <p:sp>
        <p:nvSpPr>
          <p:cNvPr id="17" name="Текст. поле 14"/>
          <p:cNvSpPr txBox="1"/>
          <p:nvPr/>
        </p:nvSpPr>
        <p:spPr bwMode="auto">
          <a:xfrm>
            <a:off x="4654296" y="653544"/>
            <a:ext cx="75377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1600">
                <a:solidFill>
                  <a:srgbClr val="64CAF0"/>
                </a:solidFill>
                <a:latin typeface="Arial Black"/>
                <a:cs typeface="Wix Madefor Display ExtraBold"/>
              </a:rPr>
              <a:t>«Организация  питания обучающихся МБОУ СОШ с. Тербуны»</a:t>
            </a:r>
            <a:endParaRPr lang="ru-RU" sz="1600">
              <a:solidFill>
                <a:srgbClr val="64CAF0"/>
              </a:solidFill>
              <a:latin typeface="Arial Black"/>
              <a:cs typeface="Wix Madefor Display ExtraBold"/>
            </a:endParaRPr>
          </a:p>
        </p:txBody>
      </p:sp>
      <p:sp>
        <p:nvSpPr>
          <p:cNvPr id="18" name="Текст. поле 15"/>
          <p:cNvSpPr txBox="1"/>
          <p:nvPr/>
        </p:nvSpPr>
        <p:spPr bwMode="auto">
          <a:xfrm>
            <a:off x="775641" y="3839724"/>
            <a:ext cx="5762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rgbClr val="3F4059"/>
                </a:solidFill>
                <a:latin typeface="Arial Black"/>
                <a:cs typeface="Times New Roman"/>
              </a:rPr>
              <a:t>  Шаблоны документов</a:t>
            </a:r>
            <a:endParaRPr lang="en-US">
              <a:solidFill>
                <a:srgbClr val="3F4059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442324" y="2194560"/>
            <a:ext cx="7734927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457200" lvl="0" indent="-457200">
              <a:buAutoNum type="arabicPeriod"/>
              <a:defRPr/>
            </a:pPr>
            <a:r>
              <a:rPr lang="ru-RU" sz="1600">
                <a:solidFill>
                  <a:srgbClr val="1271A5"/>
                </a:solidFill>
                <a:latin typeface="Arial"/>
                <a:cs typeface="Arial"/>
              </a:rPr>
              <a:t>Чек – лист классного руководителя по заполнению таблицы для заказа питания</a:t>
            </a:r>
            <a:endParaRPr/>
          </a:p>
          <a:p>
            <a:pPr marL="457200" lvl="0" indent="-457200">
              <a:buAutoNum type="arabicPeriod"/>
              <a:defRPr/>
            </a:pPr>
            <a:r>
              <a:rPr lang="ru-RU" sz="1600">
                <a:solidFill>
                  <a:srgbClr val="1271A5"/>
                </a:solidFill>
                <a:latin typeface="Arial"/>
                <a:cs typeface="Arial"/>
              </a:rPr>
              <a:t>Чек – лист для проверки организации питания</a:t>
            </a:r>
            <a:endParaRPr/>
          </a:p>
          <a:p>
            <a:pPr marL="457200" lvl="0" indent="-457200">
              <a:buAutoNum type="arabicPeriod"/>
              <a:defRPr/>
            </a:pPr>
            <a:r>
              <a:rPr lang="ru-RU" sz="1600">
                <a:solidFill>
                  <a:srgbClr val="1271A5"/>
                </a:solidFill>
                <a:latin typeface="Arial"/>
                <a:cs typeface="Arial"/>
              </a:rPr>
              <a:t>Анкеты для обучающихся и родителей</a:t>
            </a:r>
            <a:endParaRPr lang="ru-RU" sz="1600">
              <a:solidFill>
                <a:srgbClr val="1271A5"/>
              </a:solidFill>
              <a:latin typeface="Arial"/>
              <a:cs typeface="Arial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 rot="10800000" flipV="1">
            <a:off x="6073083" y="3385416"/>
            <a:ext cx="1657618" cy="499362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 bwMode="auto">
          <a:xfrm>
            <a:off x="1442324" y="4544574"/>
            <a:ext cx="7073823" cy="132343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900" lvl="0" indent="-342900">
              <a:buAutoNum type="arabicPeriod"/>
              <a:defRPr/>
            </a:pPr>
            <a:r>
              <a:rPr lang="ru-RU" sz="1600">
                <a:solidFill>
                  <a:srgbClr val="1271A5"/>
                </a:solidFill>
                <a:latin typeface="Arial"/>
                <a:cs typeface="Arial"/>
              </a:rPr>
              <a:t>Электронная форма табеля для заказа</a:t>
            </a:r>
            <a:endParaRPr/>
          </a:p>
          <a:p>
            <a:pPr marL="342900" lvl="0" indent="-342900">
              <a:buAutoNum type="arabicPeriod"/>
              <a:defRPr/>
            </a:pPr>
            <a:r>
              <a:rPr lang="ru-RU" sz="1600">
                <a:solidFill>
                  <a:srgbClr val="1271A5"/>
                </a:solidFill>
                <a:latin typeface="Arial"/>
                <a:cs typeface="Arial"/>
              </a:rPr>
              <a:t>Накопительная ведомость</a:t>
            </a:r>
            <a:endParaRPr/>
          </a:p>
          <a:p>
            <a:pPr marL="342900" lvl="0" indent="-342900">
              <a:buAutoNum type="arabicPeriod"/>
              <a:defRPr/>
            </a:pPr>
            <a:r>
              <a:rPr lang="ru-RU" sz="1600">
                <a:solidFill>
                  <a:srgbClr val="1271A5"/>
                </a:solidFill>
                <a:latin typeface="Arial"/>
                <a:cs typeface="Arial"/>
              </a:rPr>
              <a:t>Меню – требование</a:t>
            </a:r>
            <a:endParaRPr/>
          </a:p>
          <a:p>
            <a:pPr marL="342900" lvl="0" indent="-342900">
              <a:buAutoNum type="arabicPeriod"/>
              <a:defRPr/>
            </a:pPr>
            <a:r>
              <a:rPr lang="ru-RU" sz="1600">
                <a:solidFill>
                  <a:srgbClr val="1271A5"/>
                </a:solidFill>
                <a:latin typeface="Arial"/>
                <a:cs typeface="Arial"/>
              </a:rPr>
              <a:t>Расчет продуктов</a:t>
            </a:r>
            <a:endParaRPr/>
          </a:p>
          <a:p>
            <a:pPr lvl="0">
              <a:defRPr/>
            </a:pPr>
            <a:endParaRPr lang="ru-RU" sz="1600">
              <a:solidFill>
                <a:srgbClr val="1271A5"/>
              </a:solidFill>
              <a:latin typeface="Arial"/>
              <a:cs typeface="Arial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A55927-8A4C-2C49-90A3-CC1EDAFCA48D}" type="slidenum">
              <a:rPr lang="ru-RU"/>
              <a:t/>
            </a:fld>
            <a:endParaRPr lang="ru-RU"/>
          </a:p>
        </p:txBody>
      </p:sp>
      <p:graphicFrame>
        <p:nvGraphicFramePr>
          <p:cNvPr id="0" name=""/>
          <p:cNvGraphicFramePr>
            <a:graphicFrameLocks xmlns:a="http://schemas.openxmlformats.org/drawingml/2006/main"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7836408" y="2990088"/>
          <a:ext cx="2093214" cy="2058098"/>
        </p:xfrm>
        <a:graphic>
          <a:graphicData uri="http://schemas.openxmlformats.org/presentationml/2006/ole">
            <p:oleObj name="oleObj" r:id="rId9" imgW="2399665" imgH="2399665" progId="Acrobat.Document.DC">
              <p:embed/>
              <p:pic>
                <p:nvPicPr>
                  <p:cNvPr id="2133070321" name=""/>
                  <p:cNvPicPr/>
                  <p:nvPr/>
                </p:nvPicPr>
                <p:blipFill>
                  <a:blip r:embed="rId8"/>
                  <a:stretch/>
                </p:blipFill>
                <p:spPr bwMode="auto">
                  <a:xfrm>
                    <a:off x="7836408" y="2990088"/>
                    <a:ext cx="2093214" cy="2058098"/>
                  </a:xfrm>
                  <a:prstGeom prst="rect">
                    <a:avLst/>
                  </a:prstGeom>
                </p:spPr>
              </p:pic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792542" y="4400550"/>
            <a:ext cx="3429000" cy="3429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392549" y="1624517"/>
            <a:ext cx="3428999" cy="34289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5400000" flipV="1">
            <a:off x="204232" y="2636167"/>
            <a:ext cx="1466104" cy="44166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-266099" y="0"/>
            <a:ext cx="4480913" cy="2243008"/>
          </a:xfrm>
          <a:prstGeom prst="rect">
            <a:avLst/>
          </a:prstGeom>
        </p:spPr>
      </p:pic>
      <p:sp>
        <p:nvSpPr>
          <p:cNvPr id="15" name="Текст. поле 14"/>
          <p:cNvSpPr txBox="1"/>
          <p:nvPr/>
        </p:nvSpPr>
        <p:spPr bwMode="auto">
          <a:xfrm>
            <a:off x="5042841" y="124572"/>
            <a:ext cx="7295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rgbClr val="3F4059"/>
                </a:solidFill>
                <a:latin typeface="Arial Black"/>
                <a:cs typeface="Times New Roman"/>
              </a:rPr>
              <a:t>3. Организационно-управленческие решения: предложения </a:t>
            </a:r>
            <a:r>
              <a:rPr lang="ru-RU" sz="2400">
                <a:solidFill>
                  <a:srgbClr val="3F4059"/>
                </a:solidFill>
                <a:latin typeface="Arial Black"/>
                <a:cs typeface="Times New Roman"/>
              </a:rPr>
              <a:t>в </a:t>
            </a:r>
            <a:r>
              <a:rPr lang="ru-RU" sz="2400">
                <a:solidFill>
                  <a:srgbClr val="3F4059"/>
                </a:solidFill>
                <a:latin typeface="Arial Black"/>
                <a:cs typeface="Times New Roman"/>
              </a:rPr>
              <a:t>ТЗ для ГИС</a:t>
            </a:r>
            <a:endParaRPr lang="ru-RU" sz="2400">
              <a:solidFill>
                <a:srgbClr val="3F4059"/>
              </a:solidFill>
              <a:latin typeface="Arial Black"/>
              <a:cs typeface="Times New Roman"/>
            </a:endParaRPr>
          </a:p>
        </p:txBody>
      </p:sp>
      <p:sp>
        <p:nvSpPr>
          <p:cNvPr id="14" name="Текст. поле 14"/>
          <p:cNvSpPr txBox="1"/>
          <p:nvPr/>
        </p:nvSpPr>
        <p:spPr bwMode="auto">
          <a:xfrm>
            <a:off x="4204355" y="994378"/>
            <a:ext cx="7532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1600">
                <a:solidFill>
                  <a:srgbClr val="64CAF0"/>
                </a:solidFill>
                <a:latin typeface="Arial Black"/>
                <a:cs typeface="Wix Madefor Display ExtraBold"/>
              </a:rPr>
              <a:t>«Организация  питания обучающихся МБОУ СОШ с. Тербуны»</a:t>
            </a:r>
            <a:endParaRPr lang="ru-RU" sz="1600">
              <a:solidFill>
                <a:srgbClr val="64CAF0"/>
              </a:solidFill>
              <a:latin typeface="Arial Black"/>
              <a:cs typeface="Wix Madefor Display ExtraBold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466661" y="2503058"/>
            <a:ext cx="78433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>
                <a:solidFill>
                  <a:srgbClr val="1271A5"/>
                </a:solidFill>
                <a:latin typeface="Arial"/>
                <a:cs typeface="Arial"/>
              </a:rPr>
              <a:t>Описание предложений для технического задания для доработки модуля «Питание» в электронном журнале </a:t>
            </a:r>
            <a:endParaRPr lang="ru-RU" sz="2000">
              <a:solidFill>
                <a:srgbClr val="1271A5"/>
              </a:solidFill>
              <a:latin typeface="Arial"/>
              <a:cs typeface="Arial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AA55927-8A4C-2C49-90A3-CC1EDAFCA48D}" type="slidenum">
              <a:rPr lang="ru-RU"/>
              <a:t/>
            </a:fld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rot="5400000" flipV="1">
            <a:off x="252062" y="4572083"/>
            <a:ext cx="1554405" cy="468269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 bwMode="auto">
          <a:xfrm>
            <a:off x="1464408" y="4355019"/>
            <a:ext cx="78433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>
                <a:solidFill>
                  <a:srgbClr val="1271A5"/>
                </a:solidFill>
                <a:latin typeface="Arial"/>
                <a:cs typeface="Arial"/>
              </a:rPr>
              <a:t>Приложение: презентации проекта «Организация питания обучающихся МБОУ СОШ с. Тербуны </a:t>
            </a:r>
            <a:r>
              <a:rPr lang="ru-RU" sz="2000">
                <a:solidFill>
                  <a:srgbClr val="1271A5"/>
                </a:solidFill>
                <a:latin typeface="Arial"/>
                <a:cs typeface="Arial"/>
              </a:rPr>
              <a:t>Тербунского</a:t>
            </a:r>
            <a:r>
              <a:rPr lang="ru-RU" sz="2000">
                <a:solidFill>
                  <a:srgbClr val="1271A5"/>
                </a:solidFill>
                <a:latin typeface="Arial"/>
                <a:cs typeface="Arial"/>
              </a:rPr>
              <a:t> муниципального района Липецкой области»</a:t>
            </a:r>
            <a:endParaRPr/>
          </a:p>
          <a:p>
            <a:pPr>
              <a:defRPr/>
            </a:pPr>
            <a:endParaRPr lang="ru-RU" sz="2000">
              <a:solidFill>
                <a:srgbClr val="1271A5"/>
              </a:solidFill>
              <a:latin typeface="Arial"/>
              <a:cs typeface="Arial"/>
            </a:endParaRPr>
          </a:p>
        </p:txBody>
      </p:sp>
      <p:sp>
        <p:nvSpPr>
          <p:cNvPr id="18" name="Текст. поле 14"/>
          <p:cNvSpPr txBox="1"/>
          <p:nvPr/>
        </p:nvSpPr>
        <p:spPr bwMode="auto">
          <a:xfrm>
            <a:off x="5149303" y="3779083"/>
            <a:ext cx="7295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rgbClr val="3F4059"/>
                </a:solidFill>
                <a:latin typeface="Arial Black"/>
                <a:cs typeface="Times New Roman"/>
              </a:rPr>
              <a:t>4. Приложение </a:t>
            </a:r>
            <a:endParaRPr lang="ru-RU" sz="2400">
              <a:solidFill>
                <a:srgbClr val="3F4059"/>
              </a:solidFill>
              <a:latin typeface="Arial Black"/>
              <a:cs typeface="Times New Roman"/>
            </a:endParaRPr>
          </a:p>
        </p:txBody>
      </p:sp>
      <p:graphicFrame>
        <p:nvGraphicFramePr>
          <p:cNvPr id="0" name=""/>
          <p:cNvGraphicFramePr>
            <a:graphicFrameLocks xmlns:a="http://schemas.openxmlformats.org/drawingml/2006/main"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9209988" y="1979628"/>
          <a:ext cx="1932494" cy="1912643"/>
        </p:xfrm>
        <a:graphic>
          <a:graphicData uri="http://schemas.openxmlformats.org/presentationml/2006/ole">
            <p:oleObj name="oleObj" r:id="rId8" imgW="2399665" imgH="2399665" progId="Acrobat.Document.DC">
              <p:embed/>
              <p:pic>
                <p:nvPicPr>
                  <p:cNvPr id="2133070322" name=""/>
                  <p:cNvPicPr/>
                  <p:nvPr/>
                </p:nvPicPr>
                <p:blipFill>
                  <a:blip r:embed="rId7"/>
                  <a:stretch/>
                </p:blipFill>
                <p:spPr bwMode="auto">
                  <a:xfrm>
                    <a:off x="9209988" y="1979628"/>
                    <a:ext cx="1932494" cy="1912643"/>
                  </a:xfrm>
                  <a:prstGeom prst="rect">
                    <a:avLst/>
                  </a:prstGeom>
                </p:spPr>
              </p:pic>
            </p:oleObj>
          </a:graphicData>
        </a:graphic>
      </p:graphicFrame>
      <p:graphicFrame>
        <p:nvGraphicFramePr>
          <p:cNvPr id="0" name=""/>
          <p:cNvGraphicFramePr>
            <a:graphicFrameLocks xmlns:a="http://schemas.openxmlformats.org/drawingml/2006/main"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9219415" y="4110087"/>
          <a:ext cx="1960775" cy="2026762"/>
        </p:xfrm>
        <a:graphic>
          <a:graphicData uri="http://schemas.openxmlformats.org/presentationml/2006/ole">
            <p:oleObj name="oleObj" r:id="rId10" imgW="2399665" imgH="2399665" progId="Acrobat.Document.DC">
              <p:embed/>
              <p:pic>
                <p:nvPicPr>
                  <p:cNvPr id="2133070323" name=""/>
                  <p:cNvPicPr/>
                  <p:nvPr/>
                </p:nvPicPr>
                <p:blipFill>
                  <a:blip r:embed="rId9"/>
                  <a:stretch/>
                </p:blipFill>
                <p:spPr bwMode="auto">
                  <a:xfrm>
                    <a:off x="9219415" y="4110087"/>
                    <a:ext cx="1960775" cy="2026762"/>
                  </a:xfrm>
                  <a:prstGeom prst="rect">
                    <a:avLst/>
                  </a:prstGeom>
                </p:spPr>
              </p:pic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R7-Office/2024.1.1.375</Application>
  <DocSecurity>0</DocSecurity>
  <PresentationFormat>Широкоэкранный</PresentationFormat>
  <Paragraphs>0</Paragraphs>
  <Slides>7</Slides>
  <Notes>7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Елена Есина</dc:creator>
  <cp:keywords/>
  <dc:description/>
  <dc:identifier/>
  <dc:language/>
  <cp:lastModifiedBy>Елена Севостьянова</cp:lastModifiedBy>
  <cp:revision>156</cp:revision>
  <dcterms:created xsi:type="dcterms:W3CDTF">2025-03-12T22:13:55Z</dcterms:created>
  <dcterms:modified xsi:type="dcterms:W3CDTF">2025-11-19T06:34:52Z</dcterms:modified>
  <cp:category/>
  <cp:contentStatus/>
  <cp:version/>
</cp:coreProperties>
</file>